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7" r:id="rId3"/>
    <p:sldId id="269" r:id="rId4"/>
    <p:sldId id="275" r:id="rId5"/>
    <p:sldId id="257" r:id="rId6"/>
    <p:sldId id="259" r:id="rId7"/>
    <p:sldId id="258" r:id="rId8"/>
    <p:sldId id="260" r:id="rId9"/>
    <p:sldId id="270" r:id="rId10"/>
    <p:sldId id="271" r:id="rId11"/>
    <p:sldId id="261" r:id="rId12"/>
    <p:sldId id="272" r:id="rId13"/>
    <p:sldId id="274" r:id="rId14"/>
    <p:sldId id="273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324" r:id="rId34"/>
    <p:sldId id="325" r:id="rId35"/>
    <p:sldId id="294" r:id="rId36"/>
    <p:sldId id="295" r:id="rId37"/>
    <p:sldId id="296" r:id="rId38"/>
    <p:sldId id="297" r:id="rId39"/>
    <p:sldId id="298" r:id="rId40"/>
    <p:sldId id="299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00" r:id="rId49"/>
    <p:sldId id="301" r:id="rId50"/>
    <p:sldId id="302" r:id="rId51"/>
    <p:sldId id="310" r:id="rId52"/>
    <p:sldId id="311" r:id="rId53"/>
    <p:sldId id="312" r:id="rId54"/>
    <p:sldId id="323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6" r:id="rId6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6387" autoAdjust="0"/>
  </p:normalViewPr>
  <p:slideViewPr>
    <p:cSldViewPr snapToGrid="0">
      <p:cViewPr varScale="1">
        <p:scale>
          <a:sx n="111" d="100"/>
          <a:sy n="111" d="100"/>
        </p:scale>
        <p:origin x="5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9428E-4A32-4D66-9C6E-E61795FC5B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4C85470-97E4-48EB-82C5-E39D20EA8E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CA4BBB-71E4-4130-85BB-0472631F9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B078C-4C7C-4B82-8341-CC78F8A6C8F6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CE17D1-10BC-45B7-89AF-DB89E3B9F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CF60C0-127C-45C0-9089-CFEF368ED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EE0A0-FABC-48EE-8450-BB04FEC04A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8392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53BD51-3F99-40C6-84E6-A813780CC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F990B0D-488E-4E8C-ABEF-7355C9352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0DEF00-23BE-4A53-91B0-044DFEB68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B078C-4C7C-4B82-8341-CC78F8A6C8F6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2997B2-1E00-4F0A-8D6B-8FCBDBF5B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800ABB-BAF6-42D2-A540-701557CCA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EE0A0-FABC-48EE-8450-BB04FEC04A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014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3155176-4724-4085-8C6F-AD761BF6AB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1F73320-3868-4635-9245-E9925F81E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44F5CC-CE88-4ED4-8519-FB330C551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B078C-4C7C-4B82-8341-CC78F8A6C8F6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D96006-B6D7-4A27-94DD-5CFA0588F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D918E8-3562-4CD3-BD46-629A9CAA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EE0A0-FABC-48EE-8450-BB04FEC04A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648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DEC14B-6C0F-418E-989B-6FE8F06B6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1E6967-A2E9-4C74-BF13-4E184E6E7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366FAC-9683-4099-9B6F-9CC0E5ED5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B078C-4C7C-4B82-8341-CC78F8A6C8F6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D5FC46-FE94-4FA8-B059-79807DC5E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81EEB1-3B78-4EEB-87A7-13C9C4CFE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EE0A0-FABC-48EE-8450-BB04FEC04A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045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0507BD-F611-40E6-B16E-136C9996D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FD85D0-545F-480C-9F42-038915DE8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EE71FD-D535-4D41-846D-8C93E2407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B078C-4C7C-4B82-8341-CC78F8A6C8F6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E00431-1922-4241-9BD0-255493322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B00683-3CE4-407E-9526-FED060889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EE0A0-FABC-48EE-8450-BB04FEC04A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775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974ECA-6987-4B95-96E3-03B5E5537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003B29-4EBA-4F91-B7F7-58A208086F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4F022F4-1176-4055-9AA3-8CE5EB8596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575441E-0065-4827-A8E6-814CB011D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B078C-4C7C-4B82-8341-CC78F8A6C8F6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2431727-8305-4979-8542-E49A439DD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9ECDF7-7253-4855-91A3-ABC9B84C4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EE0A0-FABC-48EE-8450-BB04FEC04A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735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08CB7B-D1C4-412D-8483-943721A39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F8614E-4297-4732-A1F2-8EAA141EAD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F1015CB-E879-40FA-8A45-D59AE391C0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681DC9E-44FC-4ABC-9E3F-A474C3368F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D4E5C94-9623-4BDB-B1EE-B78CC535E1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11CBFD6-C655-43EF-AFDE-260A8BC61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B078C-4C7C-4B82-8341-CC78F8A6C8F6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26DF7C5-D211-4971-B3FA-1CE2CD9C0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2E5E085-1AFD-4112-A81B-C0E892396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EE0A0-FABC-48EE-8450-BB04FEC04A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270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12BA39-AB14-4D02-8CF6-09EE96969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2DDCF1D-D845-4187-8013-F33155B90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B078C-4C7C-4B82-8341-CC78F8A6C8F6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CEF6854-6A3C-474B-B282-E941781EE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813989-E4A8-4EA2-BA35-457595A95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EE0A0-FABC-48EE-8450-BB04FEC04A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126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DA38C81-F349-4394-BE47-95A5F7114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B078C-4C7C-4B82-8341-CC78F8A6C8F6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F91F723-5FB1-4777-85F1-D452F3953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E648CAA-9C3B-4F46-BA6A-1794732DE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EE0A0-FABC-48EE-8450-BB04FEC04A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1279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DC227A-BC84-47C3-97E8-5164EF9AB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955706-CDAC-48DA-BD96-1BDEB4386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E6A84B-C67E-4D78-807C-E8190967B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3436349-3E6D-4C05-A902-B3092C95C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B078C-4C7C-4B82-8341-CC78F8A6C8F6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5B2D75-4662-4D9B-8CAB-F2C3953F1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1CE47C-D499-4541-B2D5-CD635A508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EE0A0-FABC-48EE-8450-BB04FEC04A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2063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6F1585-F387-473D-85B3-EEA2348C2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C69911C-E4C9-4ABD-AD0B-097A515ED5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6A1F933-4D5B-4ADF-8F9C-313E6DD7F7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D43D60-FFEF-4A2B-8DF0-0FBAC9E5F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B078C-4C7C-4B82-8341-CC78F8A6C8F6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733F65D-C1A0-43CB-A071-B65A0D90D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D06DF9-59A7-497D-A96E-3F05916C3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EE0A0-FABC-48EE-8450-BB04FEC04A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155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7C7F825-4357-4254-922F-0D1DE5C9E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BE1B16-499B-4F3B-A8BB-5C4122A88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88F86B-AA27-4275-8353-010609E8AC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B078C-4C7C-4B82-8341-CC78F8A6C8F6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90762D-9E90-4E64-9701-0CB4FDAEF1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39184F-9735-4B17-8771-7FC57A9A4D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EE0A0-FABC-48EE-8450-BB04FEC04A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899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61963"/>
            <a:ext cx="9144000" cy="1072197"/>
          </a:xfrm>
        </p:spPr>
        <p:txBody>
          <a:bodyPr/>
          <a:lstStyle/>
          <a:p>
            <a:r>
              <a:rPr lang="zh-CN" altLang="en-US" dirty="0" smtClean="0"/>
              <a:t>断言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8779" y="2065163"/>
            <a:ext cx="9601200" cy="4188988"/>
          </a:xfrm>
        </p:spPr>
        <p:txBody>
          <a:bodyPr>
            <a:normAutofit/>
          </a:bodyPr>
          <a:lstStyle/>
          <a:p>
            <a:r>
              <a:rPr lang="zh-CN" altLang="en-US" dirty="0"/>
              <a:t>深思创</a:t>
            </a:r>
            <a:r>
              <a:rPr lang="zh-CN" altLang="en-US" dirty="0" smtClean="0"/>
              <a:t>芯科技有限公司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武长春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2021-05-10</a:t>
            </a:r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3365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61963"/>
            <a:ext cx="9144000" cy="1072197"/>
          </a:xfrm>
        </p:spPr>
        <p:txBody>
          <a:bodyPr/>
          <a:lstStyle/>
          <a:p>
            <a:r>
              <a:rPr lang="zh-CN" altLang="en-US" dirty="0"/>
              <a:t>即时</a:t>
            </a:r>
            <a:r>
              <a:rPr lang="zh-CN" altLang="en-US" dirty="0" smtClean="0"/>
              <a:t>断言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1" y="1714272"/>
            <a:ext cx="2960254" cy="4273974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/>
              <a:t>即时</a:t>
            </a:r>
            <a:r>
              <a:rPr lang="zh-CN" altLang="en-US" dirty="0" smtClean="0"/>
              <a:t>断言示例</a:t>
            </a:r>
            <a:r>
              <a:rPr lang="en-US" altLang="zh-CN" dirty="0"/>
              <a:t>2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推荐的代码风格：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添加</a:t>
            </a:r>
            <a:r>
              <a:rPr lang="en-US" altLang="zh-CN" dirty="0" smtClean="0"/>
              <a:t>else</a:t>
            </a:r>
            <a:r>
              <a:rPr lang="zh-CN" altLang="en-US" dirty="0" smtClean="0"/>
              <a:t>分支，打印警告或者错误信息；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710" y="1534160"/>
            <a:ext cx="7467889" cy="1714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710" y="3568555"/>
            <a:ext cx="625792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502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61963"/>
            <a:ext cx="9144000" cy="1072197"/>
          </a:xfrm>
        </p:spPr>
        <p:txBody>
          <a:bodyPr/>
          <a:lstStyle/>
          <a:p>
            <a:r>
              <a:rPr lang="zh-CN" altLang="en-US" dirty="0" smtClean="0"/>
              <a:t>并发断言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1" y="2194559"/>
            <a:ext cx="9601200" cy="4273974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/>
              <a:t>功能覆盖率如何收集</a:t>
            </a:r>
            <a:r>
              <a:rPr lang="zh-CN" altLang="en-US" dirty="0" smtClean="0"/>
              <a:t>？</a:t>
            </a:r>
            <a:endParaRPr lang="en-US" altLang="zh-CN" dirty="0"/>
          </a:p>
          <a:p>
            <a:pPr algn="l"/>
            <a:r>
              <a:rPr lang="zh-CN" altLang="en-US" dirty="0" smtClean="0"/>
              <a:t>并发</a:t>
            </a:r>
            <a:r>
              <a:rPr lang="zh-CN" altLang="en-US" dirty="0"/>
              <a:t>断言只有在时钟沿才会执行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可以</a:t>
            </a:r>
            <a:r>
              <a:rPr lang="zh-CN" altLang="en-US" dirty="0"/>
              <a:t>在过程块、</a:t>
            </a:r>
            <a:r>
              <a:rPr lang="en-US" altLang="zh-CN" dirty="0"/>
              <a:t>module</a:t>
            </a:r>
            <a:r>
              <a:rPr lang="zh-CN" altLang="en-US" dirty="0"/>
              <a:t>、</a:t>
            </a:r>
            <a:r>
              <a:rPr lang="en-US" altLang="zh-CN" dirty="0"/>
              <a:t>interface</a:t>
            </a:r>
            <a:r>
              <a:rPr lang="zh-CN" altLang="en-US" dirty="0"/>
              <a:t>和</a:t>
            </a:r>
            <a:r>
              <a:rPr lang="en-US" altLang="zh-CN" dirty="0"/>
              <a:t>program</a:t>
            </a:r>
            <a:r>
              <a:rPr lang="zh-CN" altLang="en-US" dirty="0"/>
              <a:t>块内定义并发断言；</a:t>
            </a:r>
          </a:p>
          <a:p>
            <a:pPr algn="l"/>
            <a:endParaRPr lang="en-US" altLang="zh-CN" dirty="0"/>
          </a:p>
          <a:p>
            <a:pPr algn="l"/>
            <a:r>
              <a:rPr lang="zh-CN" altLang="en-US" dirty="0" smtClean="0"/>
              <a:t>并发断言的通用格式为：</a:t>
            </a:r>
            <a:endParaRPr lang="en-US" altLang="zh-CN" dirty="0" smtClean="0"/>
          </a:p>
          <a:p>
            <a:pPr algn="l"/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>断言名：</a:t>
            </a:r>
            <a:r>
              <a:rPr lang="en-US" altLang="zh-CN" dirty="0"/>
              <a:t>assert property (</a:t>
            </a:r>
            <a:r>
              <a:rPr lang="zh-CN" altLang="en-US" dirty="0"/>
              <a:t>判断条件</a:t>
            </a:r>
            <a:r>
              <a:rPr lang="en-US" altLang="zh-CN" dirty="0"/>
              <a:t>);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8762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61963"/>
            <a:ext cx="9144000" cy="1072197"/>
          </a:xfrm>
        </p:spPr>
        <p:txBody>
          <a:bodyPr/>
          <a:lstStyle/>
          <a:p>
            <a:r>
              <a:rPr lang="zh-CN" altLang="en-US" dirty="0" smtClean="0"/>
              <a:t>并发断言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1" y="1639019"/>
            <a:ext cx="3738112" cy="2165230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 smtClean="0"/>
              <a:t>并发断言示例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要验证这样一个属性：“当时钟</a:t>
            </a:r>
            <a:r>
              <a:rPr lang="en-US" altLang="zh-CN" dirty="0" err="1" smtClean="0"/>
              <a:t>clk</a:t>
            </a:r>
            <a:r>
              <a:rPr lang="zh-CN" altLang="en-US" dirty="0" smtClean="0"/>
              <a:t>的上升沿到来时，检测信号</a:t>
            </a:r>
            <a:r>
              <a:rPr lang="en-US" altLang="zh-CN" dirty="0" smtClean="0"/>
              <a:t>a</a:t>
            </a:r>
            <a:r>
              <a:rPr lang="zh-CN" altLang="en-US" dirty="0" smtClean="0"/>
              <a:t>是否为高电平。”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65" y="3915114"/>
            <a:ext cx="4867275" cy="25534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147" y="3873344"/>
            <a:ext cx="5963908" cy="24098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7058" y="1770302"/>
            <a:ext cx="675601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195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61963"/>
            <a:ext cx="9144000" cy="1072197"/>
          </a:xfrm>
        </p:spPr>
        <p:txBody>
          <a:bodyPr/>
          <a:lstStyle/>
          <a:p>
            <a:r>
              <a:rPr lang="zh-CN" altLang="en-US" dirty="0" smtClean="0"/>
              <a:t>并发断言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5097" y="1639019"/>
            <a:ext cx="3738112" cy="2165230"/>
          </a:xfrm>
        </p:spPr>
        <p:txBody>
          <a:bodyPr>
            <a:normAutofit lnSpcReduction="10000"/>
          </a:bodyPr>
          <a:lstStyle/>
          <a:p>
            <a:pPr algn="l"/>
            <a:r>
              <a:rPr lang="zh-CN" altLang="en-US" dirty="0" smtClean="0"/>
              <a:t>并发断言示例</a:t>
            </a:r>
            <a:r>
              <a:rPr lang="en-US" altLang="zh-CN" dirty="0"/>
              <a:t>2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要验证这样一个属性：“</a:t>
            </a:r>
            <a:r>
              <a:rPr lang="zh-CN" altLang="en-US" dirty="0"/>
              <a:t>每个</a:t>
            </a:r>
            <a:r>
              <a:rPr lang="en-US" altLang="zh-CN" dirty="0" err="1" smtClean="0"/>
              <a:t>clk</a:t>
            </a:r>
            <a:r>
              <a:rPr lang="zh-CN" altLang="en-US" dirty="0" smtClean="0"/>
              <a:t>的上升沿到来时，若检测信号</a:t>
            </a:r>
            <a:r>
              <a:rPr lang="en-US" altLang="zh-CN" dirty="0" smtClean="0"/>
              <a:t>a</a:t>
            </a:r>
            <a:r>
              <a:rPr lang="zh-CN" altLang="en-US" dirty="0" smtClean="0"/>
              <a:t>是高电平，那么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个周期后</a:t>
            </a:r>
            <a:r>
              <a:rPr lang="en-US" altLang="zh-CN" dirty="0" smtClean="0"/>
              <a:t>b</a:t>
            </a:r>
            <a:r>
              <a:rPr lang="zh-CN" altLang="en-US" dirty="0" smtClean="0"/>
              <a:t>也应该是高电平。”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747" y="1528154"/>
            <a:ext cx="7523761" cy="20859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64" y="4156495"/>
            <a:ext cx="5010150" cy="1219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195" y="3900577"/>
            <a:ext cx="615315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6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461963"/>
            <a:ext cx="9601199" cy="1072197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断言进阶：</a:t>
            </a:r>
            <a:r>
              <a:rPr lang="en-US" altLang="zh-CN" dirty="0" err="1" smtClean="0"/>
              <a:t>sequence&amp;property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1" y="2194559"/>
            <a:ext cx="9601200" cy="4273974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smtClean="0"/>
              <a:t>sequence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在任何设计模型中，功能总是由多个逻辑事件的组合来表示。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这些事件可以是同一时钟沿下，简单的布尔表达式，也可以是几个时钟内的求值事件。</a:t>
            </a:r>
            <a:endParaRPr lang="en-US" altLang="zh-CN" dirty="0"/>
          </a:p>
          <a:p>
            <a:pPr algn="l"/>
            <a:r>
              <a:rPr lang="en-US" altLang="zh-CN" dirty="0" err="1" smtClean="0"/>
              <a:t>Sva</a:t>
            </a:r>
            <a:r>
              <a:rPr lang="zh-CN" altLang="en-US" dirty="0" smtClean="0"/>
              <a:t>用“</a:t>
            </a:r>
            <a:r>
              <a:rPr lang="en-US" altLang="zh-CN" dirty="0" smtClean="0"/>
              <a:t>sequence</a:t>
            </a:r>
            <a:r>
              <a:rPr lang="zh-CN" altLang="en-US" dirty="0" smtClean="0"/>
              <a:t>”来表示这些事件。</a:t>
            </a:r>
            <a:endParaRPr lang="en-US" altLang="zh-CN" dirty="0" smtClean="0"/>
          </a:p>
          <a:p>
            <a:pPr algn="l"/>
            <a:r>
              <a:rPr lang="en-US" altLang="zh-CN" dirty="0" smtClean="0"/>
              <a:t>Property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许多序列可以有序地组合起来生成更复杂地序列，</a:t>
            </a:r>
            <a:r>
              <a:rPr lang="en-US" altLang="zh-CN" dirty="0" smtClean="0"/>
              <a:t>SVA</a:t>
            </a:r>
            <a:r>
              <a:rPr lang="zh-CN" altLang="en-US" dirty="0" smtClean="0"/>
              <a:t>使用关键词“</a:t>
            </a:r>
            <a:r>
              <a:rPr lang="en-US" altLang="zh-CN" dirty="0" smtClean="0"/>
              <a:t>property</a:t>
            </a:r>
            <a:r>
              <a:rPr lang="zh-CN" altLang="en-US" dirty="0" smtClean="0"/>
              <a:t>”来表示这些复杂的有序行为。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08853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461963"/>
            <a:ext cx="9601199" cy="1072197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断言进阶：</a:t>
            </a:r>
            <a:r>
              <a:rPr lang="en-US" altLang="zh-CN" dirty="0" err="1" smtClean="0"/>
              <a:t>sequence&amp;property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3331" y="2194559"/>
            <a:ext cx="4057481" cy="4273974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smtClean="0"/>
              <a:t>SVA</a:t>
            </a:r>
            <a:r>
              <a:rPr lang="zh-CN" altLang="en-US" dirty="0" smtClean="0"/>
              <a:t>建立顺序：</a:t>
            </a:r>
            <a:endParaRPr lang="en-US" altLang="zh-CN" dirty="0" smtClean="0"/>
          </a:p>
          <a:p>
            <a:pPr algn="l"/>
            <a:r>
              <a:rPr lang="en-US" altLang="zh-CN" dirty="0" smtClean="0"/>
              <a:t>PS</a:t>
            </a:r>
            <a:r>
              <a:rPr lang="zh-CN" altLang="en-US" dirty="0" smtClean="0"/>
              <a:t>：除了右图的四个步骤，还需增加一个覆盖的步骤，即：</a:t>
            </a:r>
            <a:r>
              <a:rPr lang="en-US" altLang="zh-CN" dirty="0" smtClean="0"/>
              <a:t>cover</a:t>
            </a:r>
            <a:r>
              <a:rPr lang="zh-CN" altLang="en-US" dirty="0" smtClean="0"/>
              <a:t>属性，用于收集断言覆盖率；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633" y="1967017"/>
            <a:ext cx="3543467" cy="450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91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461963"/>
            <a:ext cx="9601199" cy="1072197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断言进阶：</a:t>
            </a:r>
            <a:r>
              <a:rPr lang="en-US" altLang="zh-CN" dirty="0" err="1" smtClean="0"/>
              <a:t>sequence&amp;property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3331" y="2194559"/>
            <a:ext cx="4057481" cy="4273974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smtClean="0"/>
              <a:t>Sequence</a:t>
            </a:r>
            <a:r>
              <a:rPr lang="zh-CN" altLang="en-US" dirty="0" smtClean="0"/>
              <a:t>示例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逻辑值检测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考虑前面并发断言示例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，改为由序列实现：序列</a:t>
            </a:r>
            <a:r>
              <a:rPr lang="en-US" altLang="zh-CN" dirty="0" smtClean="0"/>
              <a:t>s1</a:t>
            </a:r>
            <a:r>
              <a:rPr lang="zh-CN" altLang="en-US" dirty="0" smtClean="0"/>
              <a:t>检查信号“</a:t>
            </a:r>
            <a:r>
              <a:rPr lang="en-US" altLang="zh-CN" dirty="0" smtClean="0"/>
              <a:t>a</a:t>
            </a:r>
            <a:r>
              <a:rPr lang="zh-CN" altLang="en-US" dirty="0" smtClean="0"/>
              <a:t>”在每个时钟上升沿都为高电平，如果信号</a:t>
            </a:r>
            <a:r>
              <a:rPr lang="en-US" altLang="zh-CN" dirty="0" smtClean="0"/>
              <a:t>a</a:t>
            </a:r>
            <a:r>
              <a:rPr lang="zh-CN" altLang="en-US" dirty="0" smtClean="0"/>
              <a:t>在任何一个时钟上升沿都不为；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399" y="2026608"/>
            <a:ext cx="5228571" cy="230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38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461963"/>
            <a:ext cx="9601199" cy="1072197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断言进阶：</a:t>
            </a:r>
            <a:r>
              <a:rPr lang="en-US" altLang="zh-CN" dirty="0" err="1" smtClean="0"/>
              <a:t>sequence&amp;property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3331" y="2194559"/>
            <a:ext cx="4057481" cy="1948233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smtClean="0"/>
              <a:t>Sequence</a:t>
            </a:r>
            <a:r>
              <a:rPr lang="zh-CN" altLang="en-US" dirty="0" smtClean="0"/>
              <a:t>示例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algn="l"/>
            <a:r>
              <a:rPr lang="zh-CN" altLang="en-US" dirty="0"/>
              <a:t>边沿</a:t>
            </a:r>
            <a:r>
              <a:rPr lang="zh-CN" altLang="en-US" dirty="0" smtClean="0"/>
              <a:t>检测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分别检测信号</a:t>
            </a:r>
            <a:r>
              <a:rPr lang="en-US" altLang="zh-CN" dirty="0" smtClean="0"/>
              <a:t>a</a:t>
            </a:r>
            <a:r>
              <a:rPr lang="zh-CN" altLang="en-US" dirty="0" smtClean="0"/>
              <a:t>的上升沿、下降沿、保持不变的场景；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445" y="1534160"/>
            <a:ext cx="5278042" cy="462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620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461963"/>
            <a:ext cx="9601199" cy="1072197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断言进阶：</a:t>
            </a:r>
            <a:r>
              <a:rPr lang="en-US" altLang="zh-CN" dirty="0" err="1" smtClean="0"/>
              <a:t>sequence&amp;property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2702" y="1704701"/>
            <a:ext cx="4057481" cy="1948233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smtClean="0"/>
              <a:t>Sequence</a:t>
            </a:r>
            <a:r>
              <a:rPr lang="zh-CN" altLang="en-US" dirty="0" smtClean="0"/>
              <a:t>示例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运行结果</a:t>
            </a:r>
            <a:r>
              <a:rPr lang="zh-CN" altLang="en-US" dirty="0" smtClean="0">
                <a:sym typeface="Wingdings" panose="05000000000000000000" pitchFamily="2" charset="2"/>
              </a:rPr>
              <a:t>（部分）：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82" y="2757584"/>
            <a:ext cx="11668125" cy="1790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270" y="4705817"/>
            <a:ext cx="6981825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651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461963"/>
            <a:ext cx="9601199" cy="1072197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断言进阶：</a:t>
            </a:r>
            <a:r>
              <a:rPr lang="en-US" altLang="zh-CN" dirty="0" err="1" smtClean="0"/>
              <a:t>sequence&amp;property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3331" y="2146041"/>
            <a:ext cx="4057481" cy="2600299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smtClean="0"/>
              <a:t>Sequence</a:t>
            </a:r>
            <a:r>
              <a:rPr lang="zh-CN" altLang="en-US" dirty="0" smtClean="0"/>
              <a:t>示例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逻辑关系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每个时钟上升沿，检测信号</a:t>
            </a:r>
            <a:r>
              <a:rPr lang="en-US" altLang="zh-CN" dirty="0" smtClean="0"/>
              <a:t>a</a:t>
            </a:r>
            <a:r>
              <a:rPr lang="zh-CN" altLang="en-US" dirty="0" smtClean="0"/>
              <a:t>或信号</a:t>
            </a:r>
            <a:r>
              <a:rPr lang="en-US" altLang="zh-CN" dirty="0" smtClean="0"/>
              <a:t>b</a:t>
            </a:r>
            <a:r>
              <a:rPr lang="zh-CN" altLang="en-US" dirty="0" smtClean="0"/>
              <a:t>是高电平的场景，如果两个信号都是低电平，断言失败；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980" y="1673077"/>
            <a:ext cx="5142138" cy="235774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421" y="4219576"/>
            <a:ext cx="6562725" cy="234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57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61963"/>
            <a:ext cx="9144000" cy="1072197"/>
          </a:xfrm>
        </p:spPr>
        <p:txBody>
          <a:bodyPr/>
          <a:lstStyle/>
          <a:p>
            <a:r>
              <a:rPr lang="zh-CN" altLang="en-US" dirty="0" smtClean="0"/>
              <a:t>断言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1" y="2194559"/>
            <a:ext cx="9601200" cy="4273974"/>
          </a:xfrm>
        </p:spPr>
        <p:txBody>
          <a:bodyPr>
            <a:normAutofit lnSpcReduction="10000"/>
          </a:bodyPr>
          <a:lstStyle/>
          <a:p>
            <a:pPr algn="l"/>
            <a:r>
              <a:rPr lang="zh-CN" altLang="en-US" dirty="0"/>
              <a:t>什么</a:t>
            </a:r>
            <a:r>
              <a:rPr lang="zh-CN" altLang="en-US" dirty="0" smtClean="0"/>
              <a:t>是断言？</a:t>
            </a:r>
            <a:endParaRPr lang="en-US" altLang="zh-CN" dirty="0"/>
          </a:p>
          <a:p>
            <a:pPr algn="l"/>
            <a:r>
              <a:rPr lang="zh-CN" altLang="en-US" dirty="0"/>
              <a:t>断言主要用来验证设计的</a:t>
            </a:r>
            <a:r>
              <a:rPr lang="zh-CN" altLang="en-US" dirty="0" smtClean="0"/>
              <a:t>行为，是设计的属性的描述。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具体为：</a:t>
            </a:r>
            <a:endParaRPr lang="en-US" altLang="zh-CN" dirty="0" smtClean="0"/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zh-CN" altLang="en-US" dirty="0" smtClean="0"/>
              <a:t>如果一个在仿真中被检查的属性不像我们期望的那样表现，那么这个断言失败；</a:t>
            </a:r>
            <a:endParaRPr lang="en-US" altLang="zh-CN" dirty="0" smtClean="0"/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zh-CN" altLang="en-US" dirty="0" smtClean="0"/>
              <a:t>如果一个被禁止在设计中出现的属性在仿真过程中发生，那么这个断言失败；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一</a:t>
            </a:r>
            <a:r>
              <a:rPr lang="zh-CN" altLang="en-US" dirty="0"/>
              <a:t>条</a:t>
            </a:r>
            <a:r>
              <a:rPr lang="zh-CN" altLang="en-US" dirty="0" smtClean="0"/>
              <a:t>断言可以是：</a:t>
            </a:r>
            <a:endParaRPr lang="en-US" altLang="zh-CN" dirty="0" smtClean="0"/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zh-CN" altLang="en-US" dirty="0" smtClean="0"/>
              <a:t>嵌入</a:t>
            </a:r>
            <a:r>
              <a:rPr lang="zh-CN" altLang="en-US" dirty="0"/>
              <a:t>的一条检查</a:t>
            </a:r>
            <a:r>
              <a:rPr lang="zh-CN" altLang="en-US" dirty="0" smtClean="0"/>
              <a:t>语句</a:t>
            </a:r>
            <a:endParaRPr lang="en-US" altLang="zh-CN" dirty="0" smtClean="0"/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zh-CN" altLang="en-US" dirty="0" smtClean="0"/>
              <a:t>被</a:t>
            </a:r>
            <a:r>
              <a:rPr lang="zh-CN" altLang="en-US" dirty="0"/>
              <a:t>绑定到设计单元，可以在特定条件或事件序列的故障上生成警告或错误。</a:t>
            </a:r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6475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461963"/>
            <a:ext cx="9601199" cy="1072197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断言进阶：</a:t>
            </a:r>
            <a:r>
              <a:rPr lang="en-US" altLang="zh-CN" dirty="0" err="1" smtClean="0"/>
              <a:t>sequence&amp;property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3331" y="2026610"/>
            <a:ext cx="4057481" cy="2825310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smtClean="0"/>
              <a:t>Sequence</a:t>
            </a:r>
            <a:r>
              <a:rPr lang="zh-CN" altLang="en-US" dirty="0" smtClean="0"/>
              <a:t>示例</a:t>
            </a:r>
            <a:r>
              <a:rPr lang="en-US" altLang="zh-CN" dirty="0"/>
              <a:t>4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检查时序关系的序列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每个时钟上升沿，若检测到信号</a:t>
            </a:r>
            <a:r>
              <a:rPr lang="en-US" altLang="zh-CN" dirty="0" smtClean="0"/>
              <a:t>a</a:t>
            </a:r>
            <a:r>
              <a:rPr lang="zh-CN" altLang="en-US" dirty="0" smtClean="0"/>
              <a:t>是高电平，那么信号</a:t>
            </a:r>
            <a:r>
              <a:rPr lang="en-US" altLang="zh-CN" dirty="0" smtClean="0"/>
              <a:t>b</a:t>
            </a:r>
            <a:r>
              <a:rPr lang="zh-CN" altLang="en-US" dirty="0" smtClean="0"/>
              <a:t>应该在两个时钟周期后为高电平的场景；</a:t>
            </a:r>
            <a:endParaRPr lang="en-US" altLang="zh-CN" dirty="0" smtClean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75" y="1752626"/>
            <a:ext cx="4429125" cy="21717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134" y="4142792"/>
            <a:ext cx="659130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129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461963"/>
            <a:ext cx="9601199" cy="1072197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断言进阶：</a:t>
            </a:r>
            <a:r>
              <a:rPr lang="en-US" altLang="zh-CN" dirty="0" err="1" smtClean="0"/>
              <a:t>sequence&amp;property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3412" y="1657047"/>
            <a:ext cx="4057481" cy="4224900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smtClean="0"/>
              <a:t>Sequence</a:t>
            </a:r>
            <a:r>
              <a:rPr lang="zh-CN" altLang="en-US" dirty="0" smtClean="0"/>
              <a:t>示例</a:t>
            </a:r>
            <a:r>
              <a:rPr lang="en-US" altLang="zh-CN" dirty="0" smtClean="0"/>
              <a:t>5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剥离时钟的序列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每个时钟上升沿，若检测到信号</a:t>
            </a:r>
            <a:r>
              <a:rPr lang="en-US" altLang="zh-CN" dirty="0" smtClean="0"/>
              <a:t>a</a:t>
            </a:r>
            <a:r>
              <a:rPr lang="zh-CN" altLang="en-US" dirty="0" smtClean="0"/>
              <a:t>是高电平，那么信号</a:t>
            </a:r>
            <a:r>
              <a:rPr lang="en-US" altLang="zh-CN" dirty="0" smtClean="0"/>
              <a:t>b</a:t>
            </a:r>
            <a:r>
              <a:rPr lang="zh-CN" altLang="en-US" dirty="0" smtClean="0"/>
              <a:t>应该在两个时钟周期后为高电平的场景；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“在</a:t>
            </a:r>
            <a:r>
              <a:rPr lang="en-US" altLang="zh-CN" dirty="0" smtClean="0"/>
              <a:t>property</a:t>
            </a:r>
            <a:r>
              <a:rPr lang="zh-CN" altLang="en-US" dirty="0" smtClean="0"/>
              <a:t>的定义中指定时钟，并保持</a:t>
            </a:r>
            <a:r>
              <a:rPr lang="en-US" altLang="zh-CN" dirty="0" smtClean="0"/>
              <a:t>sequence</a:t>
            </a:r>
            <a:r>
              <a:rPr lang="zh-CN" altLang="en-US" dirty="0" smtClean="0"/>
              <a:t>独立于时钟，是一种良好的编码风格，可以提高基础序列的可重用性。”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25" y="1765356"/>
            <a:ext cx="4524375" cy="3086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574" y="5019935"/>
            <a:ext cx="684847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69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461963"/>
            <a:ext cx="9601199" cy="1072197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断言进阶：</a:t>
            </a:r>
            <a:r>
              <a:rPr lang="en-US" altLang="zh-CN" dirty="0" err="1" smtClean="0"/>
              <a:t>sequence&amp;property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3412" y="1657047"/>
            <a:ext cx="4057481" cy="4224900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smtClean="0"/>
              <a:t>Sequence</a:t>
            </a:r>
            <a:r>
              <a:rPr lang="zh-CN" altLang="en-US" dirty="0" smtClean="0"/>
              <a:t>示例</a:t>
            </a:r>
            <a:r>
              <a:rPr lang="en-US" altLang="zh-CN" dirty="0"/>
              <a:t>6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禁止的属性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每个时钟上升沿，若检测到信号</a:t>
            </a:r>
            <a:r>
              <a:rPr lang="en-US" altLang="zh-CN" dirty="0" smtClean="0"/>
              <a:t>a</a:t>
            </a:r>
            <a:r>
              <a:rPr lang="zh-CN" altLang="en-US" dirty="0" smtClean="0"/>
              <a:t>是高电平，那么信号</a:t>
            </a:r>
            <a:r>
              <a:rPr lang="en-US" altLang="zh-CN" dirty="0" smtClean="0"/>
              <a:t>b</a:t>
            </a:r>
            <a:r>
              <a:rPr lang="zh-CN" altLang="en-US" dirty="0" smtClean="0"/>
              <a:t>应该在两个时钟周期后</a:t>
            </a:r>
            <a:r>
              <a:rPr lang="zh-CN" altLang="en-US" b="1" dirty="0" smtClean="0"/>
              <a:t>不应该</a:t>
            </a:r>
            <a:r>
              <a:rPr lang="zh-CN" altLang="en-US" dirty="0" smtClean="0"/>
              <a:t>为高电平的场景；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关键词“</a:t>
            </a:r>
            <a:r>
              <a:rPr lang="en-US" altLang="zh-CN" dirty="0" smtClean="0"/>
              <a:t>not</a:t>
            </a:r>
            <a:r>
              <a:rPr lang="zh-CN" altLang="en-US" dirty="0" smtClean="0"/>
              <a:t>”表示属性应该永远不为真。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283" y="1657047"/>
            <a:ext cx="4524375" cy="20097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782" y="3808300"/>
            <a:ext cx="642937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058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461963"/>
            <a:ext cx="9601199" cy="107219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断言进阶：蕴含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3412" y="1657046"/>
            <a:ext cx="4057481" cy="4930365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zh-CN" altLang="en-US" dirty="0" smtClean="0"/>
              <a:t>蕴含：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）右图中，</a:t>
            </a:r>
            <a:r>
              <a:rPr lang="en-US" altLang="zh-CN" dirty="0" smtClean="0"/>
              <a:t>property p6</a:t>
            </a:r>
            <a:r>
              <a:rPr lang="zh-CN" altLang="en-US" dirty="0" smtClean="0"/>
              <a:t>在每个时钟上升沿寻找序列的有效开始。即，每个时钟上升沿，判断信号</a:t>
            </a:r>
            <a:r>
              <a:rPr lang="en-US" altLang="zh-CN" dirty="0" smtClean="0"/>
              <a:t>a</a:t>
            </a:r>
            <a:r>
              <a:rPr lang="zh-CN" altLang="en-US" dirty="0" smtClean="0"/>
              <a:t>是否为高电平。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）如果</a:t>
            </a:r>
            <a:r>
              <a:rPr lang="en-US" altLang="zh-CN" dirty="0" smtClean="0"/>
              <a:t>a</a:t>
            </a:r>
            <a:r>
              <a:rPr lang="zh-CN" altLang="en-US" dirty="0" smtClean="0"/>
              <a:t>在任何时钟上升沿都不是高电平，检查器都将产生一个错误信息。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）这个错误信息只表明没有得到检查器的有效起点，在一段时间内会大量堆积。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（</a:t>
            </a:r>
            <a:r>
              <a:rPr lang="en-US" altLang="zh-CN" dirty="0" smtClean="0"/>
              <a:t>4</a:t>
            </a:r>
            <a:r>
              <a:rPr lang="zh-CN" altLang="en-US" dirty="0" smtClean="0"/>
              <a:t>）为了规避这种错误，定义某种约束，在检查的起始点无效时忽略这次检查，这就是蕴含。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283" y="1657047"/>
            <a:ext cx="4524375" cy="20097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782" y="3808300"/>
            <a:ext cx="642937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490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461963"/>
            <a:ext cx="9601199" cy="107219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断言进阶：蕴含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3412" y="1657046"/>
            <a:ext cx="10148596" cy="4930365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 smtClean="0"/>
              <a:t>蕴含：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蕴含（</a:t>
            </a:r>
            <a:r>
              <a:rPr lang="en-US" altLang="zh-CN" dirty="0" smtClean="0"/>
              <a:t>implication</a:t>
            </a:r>
            <a:r>
              <a:rPr lang="zh-CN" altLang="en-US" dirty="0" smtClean="0"/>
              <a:t>）等效于一个</a:t>
            </a:r>
            <a:r>
              <a:rPr lang="en-US" altLang="zh-CN" dirty="0" err="1" smtClean="0"/>
              <a:t>if_then</a:t>
            </a:r>
            <a:r>
              <a:rPr lang="zh-CN" altLang="en-US" dirty="0" smtClean="0"/>
              <a:t>结构。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蕴含的左边叫做“先行算子”（</a:t>
            </a:r>
            <a:r>
              <a:rPr lang="en-US" altLang="zh-CN" dirty="0" smtClean="0"/>
              <a:t>antecedent</a:t>
            </a:r>
            <a:r>
              <a:rPr lang="zh-CN" altLang="en-US" dirty="0" smtClean="0"/>
              <a:t>），右边叫做“后续算子”（</a:t>
            </a:r>
            <a:r>
              <a:rPr lang="en-US" altLang="zh-CN" dirty="0" smtClean="0"/>
              <a:t>consequent</a:t>
            </a:r>
            <a:r>
              <a:rPr lang="zh-CN" altLang="en-US" dirty="0" smtClean="0"/>
              <a:t>）。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先行算子是约束条件，当先行算子成功时，后续算子才会被计算。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如果先行算子不成功，那么整个</a:t>
            </a:r>
            <a:r>
              <a:rPr lang="en-US" altLang="zh-CN" dirty="0" smtClean="0"/>
              <a:t>property</a:t>
            </a:r>
            <a:r>
              <a:rPr lang="zh-CN" altLang="en-US" dirty="0" smtClean="0"/>
              <a:t>就默认地被认为成功，这叫做“空成功”（</a:t>
            </a:r>
            <a:r>
              <a:rPr lang="en-US" altLang="zh-CN" dirty="0" smtClean="0"/>
              <a:t>vacuous success</a:t>
            </a:r>
            <a:r>
              <a:rPr lang="zh-CN" altLang="en-US" dirty="0" smtClean="0"/>
              <a:t>）。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蕴含结构只能被用在</a:t>
            </a:r>
            <a:r>
              <a:rPr lang="en-US" altLang="zh-CN" dirty="0" smtClean="0"/>
              <a:t>property</a:t>
            </a:r>
            <a:r>
              <a:rPr lang="zh-CN" altLang="en-US" dirty="0" smtClean="0"/>
              <a:t>定义中，不能在</a:t>
            </a:r>
            <a:r>
              <a:rPr lang="en-US" altLang="zh-CN" dirty="0" smtClean="0"/>
              <a:t>sequence</a:t>
            </a:r>
            <a:r>
              <a:rPr lang="zh-CN" altLang="en-US" dirty="0" smtClean="0"/>
              <a:t>中使用。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蕴含可以分为两类：交叠蕴含（</a:t>
            </a:r>
            <a:r>
              <a:rPr lang="en-US" altLang="zh-CN" dirty="0" smtClean="0"/>
              <a:t>overlapped implication</a:t>
            </a:r>
            <a:r>
              <a:rPr lang="zh-CN" altLang="en-US" dirty="0" smtClean="0"/>
              <a:t>）和非交叠蕴含（</a:t>
            </a:r>
            <a:r>
              <a:rPr lang="en-US" altLang="zh-CN" dirty="0" smtClean="0"/>
              <a:t>Non-overlapped implication</a:t>
            </a:r>
            <a:r>
              <a:rPr lang="zh-CN" altLang="en-US" dirty="0" smtClean="0"/>
              <a:t>）。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58584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461963"/>
            <a:ext cx="9601199" cy="107219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断言进阶：交叠蕴含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4751" y="1657046"/>
            <a:ext cx="4232988" cy="4930365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 smtClean="0"/>
              <a:t>交叠蕴含：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交叠蕴含用符号“</a:t>
            </a:r>
            <a:r>
              <a:rPr lang="en-US" altLang="zh-CN" dirty="0" smtClean="0"/>
              <a:t>|-&gt;</a:t>
            </a:r>
            <a:r>
              <a:rPr lang="zh-CN" altLang="en-US" dirty="0" smtClean="0"/>
              <a:t>”表示。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如果先行算子匹配，在同一个时钟周期计算后续算子表达式。</a:t>
            </a:r>
            <a:endParaRPr lang="en-US" altLang="zh-CN" dirty="0" smtClean="0"/>
          </a:p>
          <a:p>
            <a:pPr algn="l"/>
            <a:r>
              <a:rPr lang="zh-CN" altLang="en-US" dirty="0"/>
              <a:t>交</a:t>
            </a:r>
            <a:r>
              <a:rPr lang="zh-CN" altLang="en-US" dirty="0" smtClean="0"/>
              <a:t>叠蕴含示例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在给定的时钟上升沿，检查信号</a:t>
            </a:r>
            <a:r>
              <a:rPr lang="en-US" altLang="zh-CN" dirty="0" smtClean="0"/>
              <a:t>a</a:t>
            </a:r>
            <a:r>
              <a:rPr lang="zh-CN" altLang="en-US" dirty="0" smtClean="0"/>
              <a:t>，若</a:t>
            </a:r>
            <a:r>
              <a:rPr lang="en-US" altLang="zh-CN" dirty="0" smtClean="0"/>
              <a:t>a</a:t>
            </a:r>
            <a:r>
              <a:rPr lang="zh-CN" altLang="en-US" dirty="0" smtClean="0"/>
              <a:t>为高电平，信号</a:t>
            </a:r>
            <a:r>
              <a:rPr lang="en-US" altLang="zh-CN" dirty="0" smtClean="0"/>
              <a:t>b</a:t>
            </a:r>
            <a:r>
              <a:rPr lang="zh-CN" altLang="en-US" dirty="0" smtClean="0"/>
              <a:t>在相同的上升沿也必须为高电平。</a:t>
            </a:r>
            <a:endParaRPr lang="en-US" altLang="zh-CN" dirty="0" smtClean="0"/>
          </a:p>
          <a:p>
            <a:pPr algn="l"/>
            <a:r>
              <a:rPr lang="en-US" altLang="zh-CN" dirty="0" smtClean="0"/>
              <a:t>a=0,b=*:</a:t>
            </a:r>
            <a:r>
              <a:rPr lang="zh-CN" altLang="en-US" dirty="0" smtClean="0"/>
              <a:t>空成功；</a:t>
            </a:r>
            <a:endParaRPr lang="en-US" altLang="zh-CN" dirty="0" smtClean="0"/>
          </a:p>
          <a:p>
            <a:pPr algn="l"/>
            <a:r>
              <a:rPr lang="en-US" altLang="zh-CN" dirty="0" smtClean="0"/>
              <a:t>a=1,b=1:</a:t>
            </a:r>
            <a:r>
              <a:rPr lang="zh-CN" altLang="en-US" dirty="0" smtClean="0"/>
              <a:t>真正的成功；</a:t>
            </a:r>
            <a:endParaRPr lang="en-US" altLang="zh-CN" dirty="0" smtClean="0"/>
          </a:p>
          <a:p>
            <a:pPr algn="l"/>
            <a:r>
              <a:rPr lang="en-US" altLang="zh-CN" dirty="0" smtClean="0"/>
              <a:t>a=1,b=0:</a:t>
            </a:r>
            <a:r>
              <a:rPr lang="zh-CN" altLang="en-US" dirty="0"/>
              <a:t>失败</a:t>
            </a:r>
            <a:r>
              <a:rPr lang="zh-CN" altLang="en-US" dirty="0" smtClean="0"/>
              <a:t>；</a:t>
            </a:r>
            <a:endParaRPr lang="en-US" altLang="zh-CN" dirty="0"/>
          </a:p>
          <a:p>
            <a:pPr algn="l"/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029" y="1689703"/>
            <a:ext cx="4467225" cy="13906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029" y="3252655"/>
            <a:ext cx="5887908" cy="345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938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461963"/>
            <a:ext cx="9601199" cy="107219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断言进阶：非交叠蕴含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4751" y="1657046"/>
            <a:ext cx="4232988" cy="4930365"/>
          </a:xfrm>
        </p:spPr>
        <p:txBody>
          <a:bodyPr>
            <a:normAutofit lnSpcReduction="10000"/>
          </a:bodyPr>
          <a:lstStyle/>
          <a:p>
            <a:pPr algn="l"/>
            <a:r>
              <a:rPr lang="zh-CN" altLang="en-US" dirty="0" smtClean="0"/>
              <a:t>非交叠蕴含：</a:t>
            </a:r>
            <a:endParaRPr lang="en-US" altLang="zh-CN" dirty="0" smtClean="0"/>
          </a:p>
          <a:p>
            <a:pPr algn="l"/>
            <a:r>
              <a:rPr lang="zh-CN" altLang="en-US" dirty="0"/>
              <a:t>非</a:t>
            </a:r>
            <a:r>
              <a:rPr lang="zh-CN" altLang="en-US" dirty="0" smtClean="0"/>
              <a:t>交叠蕴含用符号“</a:t>
            </a:r>
            <a:r>
              <a:rPr lang="en-US" altLang="zh-CN" dirty="0" smtClean="0"/>
              <a:t>|=&gt;</a:t>
            </a:r>
            <a:r>
              <a:rPr lang="zh-CN" altLang="en-US" dirty="0" smtClean="0"/>
              <a:t>”表示。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如果先行算子匹配，在下一个时钟周期计算后续算子表达式。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非交叠蕴含示例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在给定的时钟上升沿，检查信号</a:t>
            </a:r>
            <a:r>
              <a:rPr lang="en-US" altLang="zh-CN" dirty="0" smtClean="0"/>
              <a:t>a</a:t>
            </a:r>
            <a:r>
              <a:rPr lang="zh-CN" altLang="en-US" dirty="0" smtClean="0"/>
              <a:t>，若</a:t>
            </a:r>
            <a:r>
              <a:rPr lang="en-US" altLang="zh-CN" dirty="0" smtClean="0"/>
              <a:t>a</a:t>
            </a:r>
            <a:r>
              <a:rPr lang="zh-CN" altLang="en-US" dirty="0" smtClean="0"/>
              <a:t>为高电平，信号</a:t>
            </a:r>
            <a:r>
              <a:rPr lang="en-US" altLang="zh-CN" dirty="0" smtClean="0"/>
              <a:t>b</a:t>
            </a:r>
            <a:r>
              <a:rPr lang="zh-CN" altLang="en-US" dirty="0" smtClean="0"/>
              <a:t>在下一时钟的上升沿也必须为高电平。</a:t>
            </a:r>
            <a:endParaRPr lang="en-US" altLang="zh-CN" dirty="0" smtClean="0"/>
          </a:p>
          <a:p>
            <a:pPr algn="l"/>
            <a:r>
              <a:rPr lang="en-US" altLang="zh-CN" dirty="0" smtClean="0"/>
              <a:t>a=0,b=*:</a:t>
            </a:r>
            <a:r>
              <a:rPr lang="zh-CN" altLang="en-US" dirty="0" smtClean="0"/>
              <a:t>空成功；</a:t>
            </a:r>
            <a:endParaRPr lang="en-US" altLang="zh-CN" dirty="0" smtClean="0"/>
          </a:p>
          <a:p>
            <a:pPr algn="l"/>
            <a:r>
              <a:rPr lang="en-US" altLang="zh-CN" dirty="0" smtClean="0"/>
              <a:t>a=1,b=1:</a:t>
            </a:r>
            <a:r>
              <a:rPr lang="zh-CN" altLang="en-US" dirty="0" smtClean="0"/>
              <a:t>真正的成功；</a:t>
            </a:r>
            <a:endParaRPr lang="en-US" altLang="zh-CN" dirty="0" smtClean="0"/>
          </a:p>
          <a:p>
            <a:pPr algn="l"/>
            <a:r>
              <a:rPr lang="en-US" altLang="zh-CN" dirty="0" smtClean="0"/>
              <a:t>a=1,b=0:</a:t>
            </a:r>
            <a:r>
              <a:rPr lang="zh-CN" altLang="en-US" dirty="0"/>
              <a:t>失败</a:t>
            </a:r>
            <a:r>
              <a:rPr lang="zh-CN" altLang="en-US" dirty="0" smtClean="0"/>
              <a:t>；</a:t>
            </a:r>
            <a:endParaRPr lang="en-US" altLang="zh-CN" dirty="0"/>
          </a:p>
          <a:p>
            <a:pPr algn="l"/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545" y="1726657"/>
            <a:ext cx="4714875" cy="1333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545" y="3227749"/>
            <a:ext cx="5096117" cy="335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792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461963"/>
            <a:ext cx="9601199" cy="107219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断言进阶：蕴含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4751" y="1657046"/>
            <a:ext cx="4232988" cy="4930365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 smtClean="0"/>
              <a:t>蕴含示例：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后续算子带固定延迟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在给定的时钟上升沿，检查信号</a:t>
            </a:r>
            <a:r>
              <a:rPr lang="en-US" altLang="zh-CN" dirty="0" smtClean="0"/>
              <a:t>a</a:t>
            </a:r>
            <a:r>
              <a:rPr lang="zh-CN" altLang="en-US" dirty="0" smtClean="0"/>
              <a:t>，若</a:t>
            </a:r>
            <a:r>
              <a:rPr lang="en-US" altLang="zh-CN" dirty="0" smtClean="0"/>
              <a:t>a</a:t>
            </a:r>
            <a:r>
              <a:rPr lang="zh-CN" altLang="en-US" dirty="0" smtClean="0"/>
              <a:t>为高电平，信号</a:t>
            </a:r>
            <a:r>
              <a:rPr lang="en-US" altLang="zh-CN" dirty="0" smtClean="0"/>
              <a:t>b</a:t>
            </a:r>
            <a:r>
              <a:rPr lang="zh-CN" altLang="en-US" dirty="0" smtClean="0"/>
              <a:t>在两个时钟后的上升沿也必须为高电平。</a:t>
            </a:r>
            <a:endParaRPr lang="en-US" altLang="zh-CN" dirty="0" smtClean="0"/>
          </a:p>
          <a:p>
            <a:pPr algn="l"/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32" y="1676104"/>
            <a:ext cx="4924425" cy="1409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632" y="3227748"/>
            <a:ext cx="5342704" cy="314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013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461963"/>
            <a:ext cx="9601199" cy="107219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断言进阶：蕴含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4751" y="1657047"/>
            <a:ext cx="4232988" cy="3165119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zh-CN" altLang="en-US" dirty="0" smtClean="0"/>
              <a:t>蕴含示例：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使用序列作为先行算子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在给定的时钟上升沿，检查信号</a:t>
            </a:r>
            <a:r>
              <a:rPr lang="en-US" altLang="zh-CN" dirty="0" smtClean="0"/>
              <a:t>a</a:t>
            </a:r>
            <a:r>
              <a:rPr lang="zh-CN" altLang="en-US" dirty="0" smtClean="0"/>
              <a:t>、</a:t>
            </a:r>
            <a:r>
              <a:rPr lang="en-US" altLang="zh-CN" dirty="0" smtClean="0"/>
              <a:t>b</a:t>
            </a:r>
            <a:r>
              <a:rPr lang="zh-CN" altLang="en-US" dirty="0" smtClean="0"/>
              <a:t>，若</a:t>
            </a:r>
            <a:r>
              <a:rPr lang="en-US" altLang="zh-CN" dirty="0" smtClean="0"/>
              <a:t>a</a:t>
            </a:r>
            <a:r>
              <a:rPr lang="zh-CN" altLang="en-US" dirty="0" smtClean="0"/>
              <a:t>、</a:t>
            </a:r>
            <a:r>
              <a:rPr lang="en-US" altLang="zh-CN" dirty="0" smtClean="0"/>
              <a:t>b</a:t>
            </a:r>
            <a:r>
              <a:rPr lang="zh-CN" altLang="en-US" dirty="0" smtClean="0"/>
              <a:t>都为高电平，信号</a:t>
            </a:r>
            <a:r>
              <a:rPr lang="en-US" altLang="zh-CN" dirty="0"/>
              <a:t>c</a:t>
            </a:r>
            <a:r>
              <a:rPr lang="zh-CN" altLang="en-US" dirty="0" smtClean="0"/>
              <a:t>在</a:t>
            </a:r>
            <a:r>
              <a:rPr lang="en-US" altLang="zh-CN" dirty="0" smtClean="0"/>
              <a:t>1</a:t>
            </a:r>
            <a:r>
              <a:rPr lang="zh-CN" altLang="en-US" dirty="0" smtClean="0"/>
              <a:t>个时钟后的上升沿也必须为高电平，信号</a:t>
            </a:r>
            <a:r>
              <a:rPr lang="en-US" altLang="zh-CN" dirty="0" smtClean="0"/>
              <a:t>d</a:t>
            </a:r>
            <a:r>
              <a:rPr lang="zh-CN" altLang="en-US" dirty="0" smtClean="0"/>
              <a:t>在两个时钟周期后应为低电平。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假设</a:t>
            </a:r>
            <a:r>
              <a:rPr lang="en-US" altLang="zh-CN" dirty="0" smtClean="0"/>
              <a:t>clk1</a:t>
            </a:r>
            <a:r>
              <a:rPr lang="zh-CN" altLang="en-US" dirty="0" smtClean="0"/>
              <a:t>检测到</a:t>
            </a:r>
            <a:r>
              <a:rPr lang="en-US" altLang="zh-CN" dirty="0" smtClean="0"/>
              <a:t>a&amp;&amp;b=1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clk2</a:t>
            </a:r>
            <a:r>
              <a:rPr lang="zh-CN" altLang="en-US" dirty="0" smtClean="0"/>
              <a:t>检测到</a:t>
            </a:r>
            <a:r>
              <a:rPr lang="en-US" altLang="zh-CN" dirty="0" smtClean="0"/>
              <a:t>c=1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clk4</a:t>
            </a:r>
            <a:r>
              <a:rPr lang="zh-CN" altLang="en-US" dirty="0" smtClean="0"/>
              <a:t>检测到</a:t>
            </a:r>
            <a:r>
              <a:rPr lang="en-US" altLang="zh-CN" dirty="0" smtClean="0"/>
              <a:t>d=0</a:t>
            </a:r>
            <a:r>
              <a:rPr lang="zh-CN" altLang="en-US" dirty="0" smtClean="0"/>
              <a:t>，则断言成功；</a:t>
            </a:r>
            <a:endParaRPr lang="en-US" altLang="zh-CN" dirty="0" smtClean="0"/>
          </a:p>
          <a:p>
            <a:pPr algn="l"/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992" y="1701536"/>
            <a:ext cx="3585954" cy="19791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899" y="3740223"/>
            <a:ext cx="6448425" cy="14192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4728" y="5167211"/>
            <a:ext cx="9146875" cy="163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723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461963"/>
            <a:ext cx="9601199" cy="107219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断言进阶：蕴含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4751" y="1657047"/>
            <a:ext cx="4232988" cy="3165119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zh-CN" altLang="en-US" dirty="0" smtClean="0"/>
              <a:t>蕴含示例：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带时间窗口的断言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在给定的时钟上升沿，检查信号</a:t>
            </a:r>
            <a:r>
              <a:rPr lang="en-US" altLang="zh-CN" dirty="0" smtClean="0"/>
              <a:t>a</a:t>
            </a:r>
            <a:r>
              <a:rPr lang="zh-CN" altLang="en-US" dirty="0" smtClean="0"/>
              <a:t>、</a:t>
            </a:r>
            <a:r>
              <a:rPr lang="en-US" altLang="zh-CN" dirty="0" smtClean="0"/>
              <a:t>b</a:t>
            </a:r>
            <a:r>
              <a:rPr lang="zh-CN" altLang="en-US" dirty="0" smtClean="0"/>
              <a:t>，若</a:t>
            </a:r>
            <a:r>
              <a:rPr lang="en-US" altLang="zh-CN" dirty="0" smtClean="0"/>
              <a:t>a</a:t>
            </a:r>
            <a:r>
              <a:rPr lang="zh-CN" altLang="en-US" dirty="0" smtClean="0"/>
              <a:t>、</a:t>
            </a:r>
            <a:r>
              <a:rPr lang="en-US" altLang="zh-CN" dirty="0" smtClean="0"/>
              <a:t>b</a:t>
            </a:r>
            <a:r>
              <a:rPr lang="zh-CN" altLang="en-US" dirty="0" smtClean="0"/>
              <a:t>都为高电平，信号</a:t>
            </a:r>
            <a:r>
              <a:rPr lang="en-US" altLang="zh-CN" dirty="0"/>
              <a:t>c</a:t>
            </a:r>
            <a:r>
              <a:rPr lang="zh-CN" altLang="en-US" dirty="0" smtClean="0"/>
              <a:t>在随后的</a:t>
            </a:r>
            <a:r>
              <a:rPr lang="en-US" altLang="zh-CN" dirty="0" smtClean="0"/>
              <a:t>1~3</a:t>
            </a:r>
            <a:r>
              <a:rPr lang="zh-CN" altLang="en-US" dirty="0" smtClean="0"/>
              <a:t>个时钟窗口内的上升沿为高电平。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假设</a:t>
            </a:r>
            <a:r>
              <a:rPr lang="en-US" altLang="zh-CN" dirty="0" smtClean="0"/>
              <a:t>clk1</a:t>
            </a:r>
            <a:r>
              <a:rPr lang="zh-CN" altLang="en-US" dirty="0" smtClean="0"/>
              <a:t>检测到</a:t>
            </a:r>
            <a:r>
              <a:rPr lang="en-US" altLang="zh-CN" dirty="0" smtClean="0"/>
              <a:t>a&amp;&amp;b=1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clk2~clk4</a:t>
            </a:r>
            <a:r>
              <a:rPr lang="zh-CN" altLang="en-US" dirty="0" smtClean="0"/>
              <a:t>任意一个或多个时钟周期检测到</a:t>
            </a:r>
            <a:r>
              <a:rPr lang="en-US" altLang="zh-CN" dirty="0" smtClean="0"/>
              <a:t>c=1</a:t>
            </a:r>
            <a:r>
              <a:rPr lang="zh-CN" altLang="en-US" dirty="0" smtClean="0"/>
              <a:t>则断言成功；</a:t>
            </a:r>
            <a:endParaRPr lang="en-US" altLang="zh-CN" dirty="0" smtClean="0"/>
          </a:p>
          <a:p>
            <a:pPr algn="l"/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899" y="1879205"/>
            <a:ext cx="5934075" cy="14668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739" y="3672439"/>
            <a:ext cx="6534150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252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61963"/>
            <a:ext cx="9144000" cy="1072197"/>
          </a:xfrm>
        </p:spPr>
        <p:txBody>
          <a:bodyPr/>
          <a:lstStyle/>
          <a:p>
            <a:r>
              <a:rPr lang="zh-CN" altLang="en-US" dirty="0" smtClean="0"/>
              <a:t>断言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2194559"/>
            <a:ext cx="4013199" cy="4273974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 smtClean="0"/>
              <a:t>为何使用</a:t>
            </a:r>
            <a:r>
              <a:rPr lang="en-US" altLang="zh-CN" dirty="0" err="1" smtClean="0"/>
              <a:t>sva</a:t>
            </a:r>
            <a:r>
              <a:rPr lang="zh-CN" altLang="en-US" dirty="0" smtClean="0"/>
              <a:t>断言？</a:t>
            </a:r>
            <a:endParaRPr lang="en-US" altLang="zh-CN" dirty="0"/>
          </a:p>
          <a:p>
            <a:pPr algn="l"/>
            <a:r>
              <a:rPr lang="zh-CN" altLang="en-US" dirty="0" smtClean="0"/>
              <a:t>断言实现的检测功能，</a:t>
            </a:r>
            <a:r>
              <a:rPr lang="en-US" altLang="zh-CN" dirty="0" err="1" smtClean="0"/>
              <a:t>verilog</a:t>
            </a:r>
            <a:r>
              <a:rPr lang="zh-CN" altLang="en-US" dirty="0" smtClean="0"/>
              <a:t>或者</a:t>
            </a:r>
            <a:r>
              <a:rPr lang="en-US" altLang="zh-CN" dirty="0" err="1" smtClean="0"/>
              <a:t>systemverilog</a:t>
            </a:r>
            <a:r>
              <a:rPr lang="zh-CN" altLang="en-US" dirty="0" smtClean="0"/>
              <a:t>都可以实现，但是代码量会显著增加；</a:t>
            </a:r>
            <a:endParaRPr lang="en-US" altLang="zh-CN" dirty="0" smtClean="0"/>
          </a:p>
          <a:p>
            <a:pPr algn="l"/>
            <a:endParaRPr lang="en-US" altLang="zh-CN" dirty="0" smtClean="0"/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629" y="1987364"/>
            <a:ext cx="4358142" cy="253042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944" y="4847988"/>
            <a:ext cx="695325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518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461963"/>
            <a:ext cx="9601199" cy="107219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断言进阶：蕴含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4751" y="1657047"/>
            <a:ext cx="4232988" cy="3165119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zh-CN" altLang="en-US" dirty="0" smtClean="0"/>
              <a:t>蕴含示例：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带时间窗口的断言（先行算子与后续算子时间窗口有重叠）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在给定的时钟上升沿，检查信号</a:t>
            </a:r>
            <a:r>
              <a:rPr lang="en-US" altLang="zh-CN" dirty="0" smtClean="0"/>
              <a:t>a</a:t>
            </a:r>
            <a:r>
              <a:rPr lang="zh-CN" altLang="en-US" dirty="0" smtClean="0"/>
              <a:t>、</a:t>
            </a:r>
            <a:r>
              <a:rPr lang="en-US" altLang="zh-CN" dirty="0" smtClean="0"/>
              <a:t>b</a:t>
            </a:r>
            <a:r>
              <a:rPr lang="zh-CN" altLang="en-US" dirty="0" smtClean="0"/>
              <a:t>，若</a:t>
            </a:r>
            <a:r>
              <a:rPr lang="en-US" altLang="zh-CN" dirty="0" smtClean="0"/>
              <a:t>a</a:t>
            </a:r>
            <a:r>
              <a:rPr lang="zh-CN" altLang="en-US" dirty="0" smtClean="0"/>
              <a:t>、</a:t>
            </a:r>
            <a:r>
              <a:rPr lang="en-US" altLang="zh-CN" dirty="0" smtClean="0"/>
              <a:t>b</a:t>
            </a:r>
            <a:r>
              <a:rPr lang="zh-CN" altLang="en-US" dirty="0" smtClean="0"/>
              <a:t>都为高电平，信号</a:t>
            </a:r>
            <a:r>
              <a:rPr lang="en-US" altLang="zh-CN" dirty="0"/>
              <a:t>c</a:t>
            </a:r>
            <a:r>
              <a:rPr lang="zh-CN" altLang="en-US" dirty="0" smtClean="0"/>
              <a:t>在随后的</a:t>
            </a:r>
            <a:r>
              <a:rPr lang="en-US" altLang="zh-CN" dirty="0" smtClean="0"/>
              <a:t>0~2</a:t>
            </a:r>
            <a:r>
              <a:rPr lang="zh-CN" altLang="en-US" dirty="0" smtClean="0"/>
              <a:t>个时钟窗口内的上升沿为高电平。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假设</a:t>
            </a:r>
            <a:r>
              <a:rPr lang="en-US" altLang="zh-CN" dirty="0" smtClean="0"/>
              <a:t>clk1</a:t>
            </a:r>
            <a:r>
              <a:rPr lang="zh-CN" altLang="en-US" dirty="0" smtClean="0"/>
              <a:t>检测到</a:t>
            </a:r>
            <a:r>
              <a:rPr lang="en-US" altLang="zh-CN" dirty="0" smtClean="0"/>
              <a:t>a&amp;&amp;b=1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clk1~clk3</a:t>
            </a:r>
            <a:r>
              <a:rPr lang="zh-CN" altLang="en-US" dirty="0" smtClean="0"/>
              <a:t>任意一个或多个时钟周期检测到</a:t>
            </a:r>
            <a:r>
              <a:rPr lang="en-US" altLang="zh-CN" dirty="0" smtClean="0"/>
              <a:t>c=1</a:t>
            </a:r>
            <a:r>
              <a:rPr lang="zh-CN" altLang="en-US" dirty="0" smtClean="0"/>
              <a:t>则断言成功；</a:t>
            </a:r>
            <a:endParaRPr lang="en-US" altLang="zh-CN" dirty="0" smtClean="0"/>
          </a:p>
          <a:p>
            <a:pPr algn="l"/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739" y="1955599"/>
            <a:ext cx="5905500" cy="1295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739" y="3703207"/>
            <a:ext cx="555307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10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461963"/>
            <a:ext cx="9601199" cy="107219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断言进阶：蕴含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4751" y="1657047"/>
            <a:ext cx="4232988" cy="4333206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 smtClean="0"/>
              <a:t>蕴含示例：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无限时间窗口的断言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用</a:t>
            </a:r>
            <a:r>
              <a:rPr lang="en-US" altLang="zh-CN" dirty="0" smtClean="0"/>
              <a:t>$</a:t>
            </a:r>
            <a:r>
              <a:rPr lang="zh-CN" altLang="en-US" dirty="0" smtClean="0"/>
              <a:t>定义，时序没有上限，检查器不停地检查表达式是否成功知道仿真停止。会对仿真性能产生巨大负面影响。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在给定的时钟上升沿，检查信号</a:t>
            </a:r>
            <a:r>
              <a:rPr lang="en-US" altLang="zh-CN" dirty="0" smtClean="0"/>
              <a:t>a</a:t>
            </a:r>
            <a:r>
              <a:rPr lang="zh-CN" altLang="en-US" dirty="0" smtClean="0"/>
              <a:t>，若</a:t>
            </a:r>
            <a:r>
              <a:rPr lang="en-US" altLang="zh-CN" dirty="0" smtClean="0"/>
              <a:t>a</a:t>
            </a:r>
            <a:r>
              <a:rPr lang="zh-CN" altLang="en-US" dirty="0" smtClean="0"/>
              <a:t>为高电平，信号</a:t>
            </a:r>
            <a:r>
              <a:rPr lang="en-US" altLang="zh-CN" dirty="0" smtClean="0"/>
              <a:t>b</a:t>
            </a:r>
            <a:r>
              <a:rPr lang="zh-CN" altLang="en-US" dirty="0" smtClean="0"/>
              <a:t>在下一时钟周期往后最终将为高，信号</a:t>
            </a:r>
            <a:r>
              <a:rPr lang="en-US" altLang="zh-CN" dirty="0" smtClean="0"/>
              <a:t>c</a:t>
            </a:r>
            <a:r>
              <a:rPr lang="zh-CN" altLang="en-US" dirty="0" smtClean="0"/>
              <a:t>在信号</a:t>
            </a:r>
            <a:r>
              <a:rPr lang="en-US" altLang="zh-CN" dirty="0" smtClean="0"/>
              <a:t>b</a:t>
            </a:r>
            <a:r>
              <a:rPr lang="zh-CN" altLang="en-US" dirty="0" smtClean="0"/>
              <a:t>为高地时钟周期往后最终将为高电平。</a:t>
            </a:r>
            <a:endParaRPr lang="en-US" altLang="zh-CN" dirty="0" smtClean="0"/>
          </a:p>
          <a:p>
            <a:pPr algn="l"/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739" y="1851921"/>
            <a:ext cx="6486525" cy="15335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739" y="3684569"/>
            <a:ext cx="59721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84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461963"/>
            <a:ext cx="9601199" cy="107219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断言进阶：蕴含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4751" y="1657047"/>
            <a:ext cx="4232988" cy="4333206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 smtClean="0"/>
              <a:t>蕴含示例：</a:t>
            </a:r>
            <a:endParaRPr lang="en-US" altLang="zh-CN" dirty="0" smtClean="0"/>
          </a:p>
          <a:p>
            <a:pPr algn="l"/>
            <a:r>
              <a:rPr lang="zh-CN" altLang="en-US" dirty="0"/>
              <a:t>使用</a:t>
            </a:r>
            <a:r>
              <a:rPr lang="zh-CN" altLang="en-US" dirty="0" smtClean="0"/>
              <a:t>参数的断言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在给定的时钟上升沿，检查信号</a:t>
            </a:r>
            <a:r>
              <a:rPr lang="en-US" altLang="zh-CN" dirty="0" smtClean="0"/>
              <a:t>a</a:t>
            </a:r>
            <a:r>
              <a:rPr lang="zh-CN" altLang="en-US" dirty="0" smtClean="0"/>
              <a:t>，若</a:t>
            </a:r>
            <a:r>
              <a:rPr lang="en-US" altLang="zh-CN" dirty="0" smtClean="0"/>
              <a:t>a</a:t>
            </a:r>
            <a:r>
              <a:rPr lang="zh-CN" altLang="en-US" dirty="0" smtClean="0"/>
              <a:t>为高电平，信号</a:t>
            </a:r>
            <a:r>
              <a:rPr lang="en-US" altLang="zh-CN" dirty="0" smtClean="0"/>
              <a:t>b</a:t>
            </a:r>
            <a:r>
              <a:rPr lang="zh-CN" altLang="en-US" dirty="0" smtClean="0"/>
              <a:t>在</a:t>
            </a:r>
            <a:r>
              <a:rPr lang="zh-CN" altLang="en-US" dirty="0"/>
              <a:t>三个</a:t>
            </a:r>
            <a:r>
              <a:rPr lang="zh-CN" altLang="en-US" dirty="0" smtClean="0"/>
              <a:t>时钟周期后为高</a:t>
            </a:r>
            <a:r>
              <a:rPr lang="zh-CN" altLang="en-US" dirty="0"/>
              <a:t>电平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algn="l"/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914" y="1799271"/>
            <a:ext cx="5457825" cy="17430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914" y="3903656"/>
            <a:ext cx="6305550" cy="208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138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461963"/>
            <a:ext cx="9601199" cy="107219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断言进阶：蕴含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369" y="1657047"/>
            <a:ext cx="4232988" cy="4333206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 smtClean="0"/>
              <a:t>蕴含示例：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使用形参的断言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在给定的时钟上升沿，检查信号</a:t>
            </a:r>
            <a:r>
              <a:rPr lang="en-US" altLang="zh-CN" dirty="0" smtClean="0"/>
              <a:t>x1</a:t>
            </a:r>
            <a:r>
              <a:rPr lang="zh-CN" altLang="en-US" dirty="0" smtClean="0"/>
              <a:t>是否为上升沿，若是，两个周期后应该出现</a:t>
            </a:r>
            <a:r>
              <a:rPr lang="en-US" altLang="zh-CN" dirty="0" smtClean="0"/>
              <a:t>x2</a:t>
            </a:r>
            <a:r>
              <a:rPr lang="zh-CN" altLang="en-US" dirty="0" smtClean="0"/>
              <a:t>的上升沿。</a:t>
            </a:r>
            <a:endParaRPr lang="en-US" altLang="zh-CN" dirty="0" smtClean="0"/>
          </a:p>
          <a:p>
            <a:pPr algn="l"/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71" y="4933950"/>
            <a:ext cx="11630025" cy="1924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608" y="1534160"/>
            <a:ext cx="7433388" cy="206293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671" y="3668120"/>
            <a:ext cx="7553325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0992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461963"/>
            <a:ext cx="9601199" cy="107219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断言进阶：蕴含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369" y="1657047"/>
            <a:ext cx="4232988" cy="4333206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 smtClean="0"/>
              <a:t>蕴含示例：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使用嵌套蕴含的断言</a:t>
            </a:r>
            <a:endParaRPr lang="en-US" altLang="zh-CN" dirty="0" smtClean="0"/>
          </a:p>
          <a:p>
            <a:pPr algn="l"/>
            <a:r>
              <a:rPr lang="zh-CN" altLang="en-US" dirty="0"/>
              <a:t>右</a:t>
            </a:r>
            <a:r>
              <a:rPr lang="zh-CN" altLang="en-US" dirty="0" smtClean="0"/>
              <a:t>图两个断言等价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882" y="1657047"/>
            <a:ext cx="5529750" cy="25697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032" y="4574138"/>
            <a:ext cx="746760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26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461963"/>
            <a:ext cx="9601199" cy="107219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断言进阶：蕴含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4751" y="1657047"/>
            <a:ext cx="4232988" cy="4333206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 smtClean="0"/>
              <a:t>蕴含示例：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使用选择运算符的断言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在给定的时钟上升沿，检查信号</a:t>
            </a:r>
            <a:r>
              <a:rPr lang="en-US" altLang="zh-CN" dirty="0" smtClean="0"/>
              <a:t>a</a:t>
            </a:r>
            <a:r>
              <a:rPr lang="zh-CN" altLang="en-US" dirty="0" smtClean="0"/>
              <a:t>，若</a:t>
            </a:r>
            <a:r>
              <a:rPr lang="en-US" altLang="zh-CN" dirty="0" smtClean="0"/>
              <a:t>a</a:t>
            </a:r>
            <a:r>
              <a:rPr lang="zh-CN" altLang="en-US" dirty="0" smtClean="0"/>
              <a:t>为高电平，信号</a:t>
            </a:r>
            <a:r>
              <a:rPr lang="en-US" altLang="zh-CN" dirty="0" smtClean="0"/>
              <a:t>d=b</a:t>
            </a:r>
            <a:r>
              <a:rPr lang="zh-CN" altLang="en-US" dirty="0" smtClean="0"/>
              <a:t>，否则</a:t>
            </a:r>
            <a:r>
              <a:rPr lang="en-US" altLang="zh-CN" dirty="0" smtClean="0"/>
              <a:t>d=c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algn="l"/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914" y="1657047"/>
            <a:ext cx="5953125" cy="15049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101" y="3566077"/>
            <a:ext cx="641985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0775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461963"/>
            <a:ext cx="9601199" cy="107219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断言进阶：蕴含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2785" y="2048930"/>
            <a:ext cx="4232988" cy="4333206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 smtClean="0"/>
              <a:t>蕴含示例：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使用</a:t>
            </a:r>
            <a:r>
              <a:rPr lang="en-US" altLang="zh-CN" dirty="0" smtClean="0"/>
              <a:t>$past</a:t>
            </a:r>
            <a:r>
              <a:rPr lang="zh-CN" altLang="en-US" dirty="0" smtClean="0"/>
              <a:t>的断言</a:t>
            </a:r>
            <a:endParaRPr lang="en-US" altLang="zh-CN" dirty="0" smtClean="0"/>
          </a:p>
          <a:p>
            <a:pPr algn="l"/>
            <a:r>
              <a:rPr lang="en-US" altLang="zh-CN" dirty="0" err="1" smtClean="0"/>
              <a:t>Sva</a:t>
            </a:r>
            <a:r>
              <a:rPr lang="zh-CN" altLang="en-US" dirty="0" smtClean="0"/>
              <a:t>提供了一个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内嵌的系统任务“</a:t>
            </a:r>
            <a:r>
              <a:rPr lang="en-US" altLang="zh-CN" dirty="0" smtClean="0"/>
              <a:t>$past</a:t>
            </a:r>
            <a:r>
              <a:rPr lang="zh-CN" altLang="en-US" dirty="0" smtClean="0"/>
              <a:t>”</a:t>
            </a:r>
            <a:r>
              <a:rPr lang="en-US" altLang="zh-CN" dirty="0" smtClean="0"/>
              <a:t>,</a:t>
            </a:r>
            <a:r>
              <a:rPr lang="zh-CN" altLang="en-US" dirty="0" smtClean="0"/>
              <a:t>它可以得到信号在几个时钟周期之前的值。默认情况下提供前一个时钟周期的值。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在给定的时钟上升沿，检查信号</a:t>
            </a:r>
            <a:r>
              <a:rPr lang="en-US" altLang="zh-CN" dirty="0" smtClean="0"/>
              <a:t>c</a:t>
            </a:r>
            <a:r>
              <a:rPr lang="zh-CN" altLang="en-US" dirty="0" smtClean="0"/>
              <a:t>，</a:t>
            </a:r>
            <a:r>
              <a:rPr lang="en-US" altLang="zh-CN" dirty="0" smtClean="0"/>
              <a:t>d</a:t>
            </a:r>
            <a:r>
              <a:rPr lang="zh-CN" altLang="en-US" dirty="0" smtClean="0"/>
              <a:t>，若</a:t>
            </a:r>
            <a:r>
              <a:rPr lang="en-US" altLang="zh-CN" dirty="0"/>
              <a:t>c&amp;&amp;d </a:t>
            </a:r>
            <a:r>
              <a:rPr lang="zh-CN" altLang="en-US" dirty="0" smtClean="0"/>
              <a:t>为高，则两个周期前的信号</a:t>
            </a:r>
            <a:r>
              <a:rPr lang="en-US" altLang="zh-CN" dirty="0"/>
              <a:t>a&amp;&amp;b </a:t>
            </a:r>
            <a:r>
              <a:rPr lang="zh-CN" altLang="en-US" dirty="0" smtClean="0"/>
              <a:t>应该为高。</a:t>
            </a:r>
            <a:endParaRPr lang="en-US" altLang="zh-CN" dirty="0" smtClean="0"/>
          </a:p>
          <a:p>
            <a:pPr algn="l"/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819" y="1774974"/>
            <a:ext cx="8648700" cy="15525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219" y="3709782"/>
            <a:ext cx="65913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6820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461963"/>
            <a:ext cx="9601199" cy="107219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断言进阶：蕴含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2785" y="2048930"/>
            <a:ext cx="4232988" cy="4333206"/>
          </a:xfrm>
        </p:spPr>
        <p:txBody>
          <a:bodyPr>
            <a:normAutofit lnSpcReduction="10000"/>
          </a:bodyPr>
          <a:lstStyle/>
          <a:p>
            <a:pPr algn="l"/>
            <a:r>
              <a:rPr lang="zh-CN" altLang="en-US" dirty="0" smtClean="0"/>
              <a:t>蕴含示例：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使用</a:t>
            </a:r>
            <a:r>
              <a:rPr lang="en-US" altLang="zh-CN" dirty="0" smtClean="0"/>
              <a:t>$past</a:t>
            </a:r>
            <a:r>
              <a:rPr lang="zh-CN" altLang="en-US" dirty="0" smtClean="0"/>
              <a:t>的断言</a:t>
            </a:r>
            <a:endParaRPr lang="en-US" altLang="zh-CN" dirty="0" smtClean="0"/>
          </a:p>
          <a:p>
            <a:pPr algn="l"/>
            <a:r>
              <a:rPr lang="en-US" altLang="zh-CN" dirty="0" smtClean="0"/>
              <a:t>$past </a:t>
            </a:r>
            <a:r>
              <a:rPr lang="zh-CN" altLang="en-US" dirty="0" smtClean="0"/>
              <a:t>构造可以由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一个门控信号控制。比如，在时钟沿只有当门控信号为真时才检查后续算子。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在给定的时钟上升沿，检查信号</a:t>
            </a:r>
            <a:r>
              <a:rPr lang="en-US" altLang="zh-CN" dirty="0"/>
              <a:t>c</a:t>
            </a:r>
            <a:r>
              <a:rPr lang="zh-CN" altLang="en-US" dirty="0" smtClean="0"/>
              <a:t>，</a:t>
            </a:r>
            <a:r>
              <a:rPr lang="en-US" altLang="zh-CN" dirty="0" smtClean="0"/>
              <a:t>d</a:t>
            </a:r>
            <a:r>
              <a:rPr lang="zh-CN" altLang="en-US" dirty="0" smtClean="0"/>
              <a:t>，若</a:t>
            </a:r>
            <a:r>
              <a:rPr lang="en-US" altLang="zh-CN" dirty="0"/>
              <a:t>c&amp;&amp;d </a:t>
            </a:r>
            <a:r>
              <a:rPr lang="zh-CN" altLang="en-US" dirty="0" smtClean="0"/>
              <a:t>为高，此时检查两个周期前的</a:t>
            </a:r>
            <a:r>
              <a:rPr lang="en-US" altLang="zh-CN" dirty="0" smtClean="0"/>
              <a:t>e</a:t>
            </a:r>
            <a:r>
              <a:rPr lang="zh-CN" altLang="en-US" dirty="0" smtClean="0"/>
              <a:t>，在</a:t>
            </a:r>
            <a:r>
              <a:rPr lang="en-US" altLang="zh-CN" dirty="0" smtClean="0"/>
              <a:t>e=1</a:t>
            </a:r>
            <a:r>
              <a:rPr lang="zh-CN" altLang="en-US" dirty="0" smtClean="0"/>
              <a:t>的情况下，信号</a:t>
            </a:r>
            <a:r>
              <a:rPr lang="en-US" altLang="zh-CN" dirty="0"/>
              <a:t>a&amp;&amp;b </a:t>
            </a:r>
            <a:r>
              <a:rPr lang="zh-CN" altLang="en-US" dirty="0" smtClean="0"/>
              <a:t>应该为高。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波形见下页。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002" y="1758892"/>
            <a:ext cx="8009553" cy="16001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355" y="3583894"/>
            <a:ext cx="655320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581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461963"/>
            <a:ext cx="9601199" cy="107219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断言进阶：蕴含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2785" y="2048930"/>
            <a:ext cx="4232988" cy="4333206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 smtClean="0"/>
              <a:t>蕴含示例：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使用</a:t>
            </a:r>
            <a:r>
              <a:rPr lang="en-US" altLang="zh-CN" dirty="0" smtClean="0"/>
              <a:t>$past</a:t>
            </a:r>
            <a:r>
              <a:rPr lang="zh-CN" altLang="en-US" dirty="0" smtClean="0"/>
              <a:t>的断言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上面例子的波形</a:t>
            </a:r>
            <a:endParaRPr lang="en-US" altLang="zh-CN" dirty="0" smtClean="0"/>
          </a:p>
          <a:p>
            <a:pPr algn="l"/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852" y="3387012"/>
            <a:ext cx="1157287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061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461963"/>
            <a:ext cx="9601199" cy="107219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断言进阶：蕴含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2785" y="2048930"/>
            <a:ext cx="4232988" cy="4333206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 smtClean="0"/>
              <a:t>蕴含示例：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使用重复运算符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的断言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场景：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信号</a:t>
            </a:r>
            <a:r>
              <a:rPr lang="en-US" altLang="zh-CN" dirty="0" smtClean="0"/>
              <a:t>a</a:t>
            </a:r>
            <a:r>
              <a:rPr lang="zh-CN" altLang="en-US" dirty="0" smtClean="0"/>
              <a:t>在时钟上升沿跳变为高电平，接着从下一个时钟周期起，信号</a:t>
            </a:r>
            <a:r>
              <a:rPr lang="en-US" altLang="zh-CN" dirty="0" smtClean="0"/>
              <a:t>b</a:t>
            </a:r>
            <a:r>
              <a:rPr lang="zh-CN" altLang="en-US" b="1" dirty="0" smtClean="0">
                <a:solidFill>
                  <a:srgbClr val="FF0000"/>
                </a:solidFill>
              </a:rPr>
              <a:t>连续</a:t>
            </a:r>
            <a:r>
              <a:rPr lang="zh-CN" altLang="en-US" dirty="0" smtClean="0"/>
              <a:t>三个时钟周期为高，然后下一个时钟周期</a:t>
            </a:r>
            <a:r>
              <a:rPr lang="en-US" altLang="zh-CN" dirty="0" smtClean="0"/>
              <a:t>c</a:t>
            </a:r>
            <a:r>
              <a:rPr lang="zh-CN" altLang="en-US" dirty="0" smtClean="0"/>
              <a:t>为高。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常规写法如右图所示：</a:t>
            </a:r>
            <a:endParaRPr lang="en-US" altLang="zh-CN" dirty="0" smtClean="0"/>
          </a:p>
          <a:p>
            <a:pPr algn="l"/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894" y="2048930"/>
            <a:ext cx="8143875" cy="762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773" y="3586883"/>
            <a:ext cx="65151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595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61963"/>
            <a:ext cx="9144000" cy="1072197"/>
          </a:xfrm>
        </p:spPr>
        <p:txBody>
          <a:bodyPr/>
          <a:lstStyle/>
          <a:p>
            <a:r>
              <a:rPr lang="zh-CN" altLang="en-US" dirty="0" smtClean="0"/>
              <a:t>断言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1" y="2194559"/>
            <a:ext cx="9601200" cy="4273974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 smtClean="0"/>
              <a:t>断言一般写在哪里？</a:t>
            </a:r>
            <a:endParaRPr lang="en-US" altLang="zh-CN" dirty="0"/>
          </a:p>
          <a:p>
            <a:pPr algn="l"/>
            <a:r>
              <a:rPr lang="zh-CN" altLang="en-US" dirty="0"/>
              <a:t>断言一般跟在</a:t>
            </a:r>
            <a:r>
              <a:rPr lang="en-US" altLang="zh-CN" dirty="0"/>
              <a:t>RTL</a:t>
            </a:r>
            <a:r>
              <a:rPr lang="zh-CN" altLang="en-US" dirty="0"/>
              <a:t>代码后面</a:t>
            </a:r>
            <a:r>
              <a:rPr lang="zh-CN" altLang="en-US" dirty="0" smtClean="0"/>
              <a:t>，比如：</a:t>
            </a:r>
            <a:endParaRPr lang="en-US" altLang="zh-CN" dirty="0" smtClean="0"/>
          </a:p>
          <a:p>
            <a:pPr algn="l"/>
            <a:endParaRPr lang="en-US" altLang="zh-CN" dirty="0" smtClean="0"/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822" y="3200555"/>
            <a:ext cx="5775961" cy="326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601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461963"/>
            <a:ext cx="9601199" cy="107219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断言进阶：蕴含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2785" y="2048930"/>
            <a:ext cx="3351923" cy="4333206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 smtClean="0"/>
              <a:t>蕴含示例：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使用连续重复运算符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的断言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接上页：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采用连续重复运算符</a:t>
            </a:r>
            <a:endParaRPr lang="en-US" altLang="zh-CN" dirty="0" smtClean="0"/>
          </a:p>
          <a:p>
            <a:pPr algn="l"/>
            <a:r>
              <a:rPr lang="en-US" altLang="zh-CN" dirty="0" smtClean="0"/>
              <a:t>Signal or sequence[*n]</a:t>
            </a:r>
          </a:p>
          <a:p>
            <a:pPr algn="l"/>
            <a:r>
              <a:rPr lang="zh-CN" altLang="en-US" dirty="0" smtClean="0"/>
              <a:t>信号的每次匹配之间都有一个时钟周期的默认延迟；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062" y="1746134"/>
            <a:ext cx="7296150" cy="16287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030" y="3679149"/>
            <a:ext cx="6638925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597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461963"/>
            <a:ext cx="9601199" cy="107219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断言进阶：蕴含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2785" y="2048930"/>
            <a:ext cx="3351923" cy="4333206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 smtClean="0"/>
              <a:t>蕴含示例：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使用连续重复运算符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的断言</a:t>
            </a:r>
            <a:endParaRPr lang="en-US" altLang="zh-CN" dirty="0" smtClean="0"/>
          </a:p>
          <a:p>
            <a:pPr algn="l"/>
            <a:r>
              <a:rPr lang="zh-CN" altLang="en-US" dirty="0"/>
              <a:t>场景：</a:t>
            </a:r>
            <a:endParaRPr lang="en-US" altLang="zh-CN" dirty="0"/>
          </a:p>
          <a:p>
            <a:pPr algn="l"/>
            <a:r>
              <a:rPr lang="zh-CN" altLang="en-US" dirty="0"/>
              <a:t>信号</a:t>
            </a:r>
            <a:r>
              <a:rPr lang="en-US" altLang="zh-CN" dirty="0"/>
              <a:t>a</a:t>
            </a:r>
            <a:r>
              <a:rPr lang="zh-CN" altLang="en-US" dirty="0"/>
              <a:t>在时钟上升沿跳变为高电平，接着</a:t>
            </a:r>
            <a:r>
              <a:rPr lang="zh-CN" altLang="en-US" dirty="0" smtClean="0"/>
              <a:t>从两个时钟周期后起，</a:t>
            </a:r>
            <a:r>
              <a:rPr lang="zh-CN" altLang="en-US" dirty="0"/>
              <a:t>信号</a:t>
            </a:r>
            <a:r>
              <a:rPr lang="en-US" altLang="zh-CN" dirty="0" smtClean="0"/>
              <a:t>b</a:t>
            </a:r>
            <a:r>
              <a:rPr lang="zh-CN" altLang="en-US" b="1" dirty="0" smtClean="0">
                <a:solidFill>
                  <a:srgbClr val="FF0000"/>
                </a:solidFill>
              </a:rPr>
              <a:t>连续三个周期为高</a:t>
            </a:r>
            <a:r>
              <a:rPr lang="zh-CN" altLang="en-US" dirty="0"/>
              <a:t>，</a:t>
            </a:r>
            <a:r>
              <a:rPr lang="zh-CN" altLang="en-US" dirty="0" smtClean="0"/>
              <a:t>然后再过两个</a:t>
            </a:r>
            <a:r>
              <a:rPr lang="zh-CN" altLang="en-US" dirty="0"/>
              <a:t>时钟周期</a:t>
            </a:r>
            <a:r>
              <a:rPr lang="en-US" altLang="zh-CN" dirty="0"/>
              <a:t>c</a:t>
            </a:r>
            <a:r>
              <a:rPr lang="zh-CN" altLang="en-US" dirty="0"/>
              <a:t>为</a:t>
            </a:r>
            <a:r>
              <a:rPr lang="zh-CN" altLang="en-US" dirty="0" smtClean="0"/>
              <a:t>高，下一个时钟周期，</a:t>
            </a:r>
            <a:r>
              <a:rPr lang="en-US" altLang="zh-CN" dirty="0" smtClean="0"/>
              <a:t>c</a:t>
            </a:r>
            <a:r>
              <a:rPr lang="zh-CN" altLang="en-US" dirty="0" smtClean="0"/>
              <a:t>为低。</a:t>
            </a:r>
            <a:endParaRPr lang="en-US" altLang="zh-CN" dirty="0"/>
          </a:p>
          <a:p>
            <a:pPr algn="l"/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657" y="1844654"/>
            <a:ext cx="8029575" cy="1524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032" y="3882530"/>
            <a:ext cx="7000875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516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461963"/>
            <a:ext cx="9601199" cy="107219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断言进阶：蕴含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2785" y="2048930"/>
            <a:ext cx="3351923" cy="4333206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 smtClean="0"/>
              <a:t>蕴含示例：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使用连续重复运算符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的断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上例波形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77" y="3972311"/>
            <a:ext cx="1163002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171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461963"/>
            <a:ext cx="9601199" cy="107219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断言进阶：蕴含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2785" y="2048930"/>
            <a:ext cx="3351923" cy="4333206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 smtClean="0"/>
              <a:t>蕴含示例：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使用</a:t>
            </a:r>
            <a:r>
              <a:rPr lang="zh-CN" altLang="en-US" b="1" dirty="0" smtClean="0">
                <a:solidFill>
                  <a:srgbClr val="FF0000"/>
                </a:solidFill>
              </a:rPr>
              <a:t>序列</a:t>
            </a:r>
            <a:r>
              <a:rPr lang="zh-CN" altLang="en-US" dirty="0" smtClean="0"/>
              <a:t>连续重复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运算符的断言</a:t>
            </a:r>
            <a:endParaRPr lang="en-US" altLang="zh-CN" dirty="0" smtClean="0"/>
          </a:p>
          <a:p>
            <a:pPr algn="l"/>
            <a:r>
              <a:rPr lang="zh-CN" altLang="en-US" dirty="0"/>
              <a:t>场景：</a:t>
            </a:r>
            <a:endParaRPr lang="en-US" altLang="zh-CN" dirty="0"/>
          </a:p>
          <a:p>
            <a:pPr algn="l"/>
            <a:r>
              <a:rPr lang="zh-CN" altLang="en-US" dirty="0"/>
              <a:t>信号</a:t>
            </a:r>
            <a:r>
              <a:rPr lang="en-US" altLang="zh-CN" dirty="0"/>
              <a:t>a</a:t>
            </a:r>
            <a:r>
              <a:rPr lang="zh-CN" altLang="en-US" dirty="0"/>
              <a:t>在时钟上升沿跳变为高电平，接着</a:t>
            </a:r>
            <a:r>
              <a:rPr lang="zh-CN" altLang="en-US" dirty="0" smtClean="0"/>
              <a:t>从两个时钟周期后起，序列（</a:t>
            </a:r>
            <a:r>
              <a:rPr lang="en-US" altLang="zh-CN" dirty="0" smtClean="0"/>
              <a:t>b##2c</a:t>
            </a:r>
            <a:r>
              <a:rPr lang="zh-CN" altLang="en-US" dirty="0" smtClean="0"/>
              <a:t>）</a:t>
            </a:r>
            <a:r>
              <a:rPr lang="zh-CN" altLang="en-US" b="1" dirty="0" smtClean="0">
                <a:solidFill>
                  <a:srgbClr val="FF0000"/>
                </a:solidFill>
              </a:rPr>
              <a:t>连续三个周期为高</a:t>
            </a:r>
            <a:r>
              <a:rPr lang="zh-CN" altLang="en-US" dirty="0"/>
              <a:t>，</a:t>
            </a:r>
            <a:r>
              <a:rPr lang="zh-CN" altLang="en-US" dirty="0" smtClean="0"/>
              <a:t>然后再过两个</a:t>
            </a:r>
            <a:r>
              <a:rPr lang="zh-CN" altLang="en-US" dirty="0"/>
              <a:t>时钟</a:t>
            </a:r>
            <a:r>
              <a:rPr lang="zh-CN" altLang="en-US" dirty="0" smtClean="0"/>
              <a:t>周期</a:t>
            </a:r>
            <a:r>
              <a:rPr lang="en-US" altLang="zh-CN" dirty="0" smtClean="0"/>
              <a:t>d</a:t>
            </a:r>
            <a:r>
              <a:rPr lang="zh-CN" altLang="en-US" dirty="0" smtClean="0"/>
              <a:t>为高。</a:t>
            </a:r>
            <a:endParaRPr lang="en-US" altLang="zh-CN" dirty="0"/>
          </a:p>
          <a:p>
            <a:pPr algn="l"/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880" y="2091620"/>
            <a:ext cx="8210550" cy="15335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781" y="3779678"/>
            <a:ext cx="688657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041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461963"/>
            <a:ext cx="9601199" cy="107219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断言进阶：蕴含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2785" y="2048930"/>
            <a:ext cx="7647991" cy="4333206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 smtClean="0"/>
              <a:t>蕴含示例：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使用</a:t>
            </a:r>
            <a:r>
              <a:rPr lang="zh-CN" altLang="en-US" b="1" dirty="0" smtClean="0">
                <a:solidFill>
                  <a:srgbClr val="FF0000"/>
                </a:solidFill>
              </a:rPr>
              <a:t>序列</a:t>
            </a:r>
            <a:r>
              <a:rPr lang="zh-CN" altLang="en-US" dirty="0" smtClean="0"/>
              <a:t>连续重复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运算符的断言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上例波形：</a:t>
            </a:r>
            <a:r>
              <a:rPr lang="en-US" altLang="zh-CN" dirty="0" smtClean="0"/>
              <a:t>PS</a:t>
            </a:r>
            <a:r>
              <a:rPr lang="zh-CN" altLang="en-US" dirty="0" smtClean="0"/>
              <a:t>：序列之间默认是有</a:t>
            </a:r>
            <a:r>
              <a:rPr lang="en-US" altLang="zh-CN" dirty="0" smtClean="0"/>
              <a:t>1</a:t>
            </a:r>
            <a:r>
              <a:rPr lang="zh-CN" altLang="en-US" dirty="0" smtClean="0"/>
              <a:t>个周期间隔的；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59" y="3962786"/>
            <a:ext cx="1159192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354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461963"/>
            <a:ext cx="9601199" cy="107219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断言进阶：蕴含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2785" y="2048930"/>
            <a:ext cx="3351923" cy="4333206"/>
          </a:xfrm>
        </p:spPr>
        <p:txBody>
          <a:bodyPr>
            <a:normAutofit lnSpcReduction="10000"/>
          </a:bodyPr>
          <a:lstStyle/>
          <a:p>
            <a:pPr algn="l"/>
            <a:r>
              <a:rPr lang="zh-CN" altLang="en-US" dirty="0" smtClean="0"/>
              <a:t>蕴含示例：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使用</a:t>
            </a:r>
            <a:r>
              <a:rPr lang="zh-CN" altLang="en-US" b="1" dirty="0" smtClean="0">
                <a:solidFill>
                  <a:srgbClr val="FF0000"/>
                </a:solidFill>
              </a:rPr>
              <a:t>带延迟窗口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algn="l"/>
            <a:r>
              <a:rPr lang="zh-CN" altLang="en-US" b="1" dirty="0" smtClean="0">
                <a:solidFill>
                  <a:srgbClr val="FF0000"/>
                </a:solidFill>
              </a:rPr>
              <a:t>序列</a:t>
            </a:r>
            <a:r>
              <a:rPr lang="zh-CN" altLang="en-US" dirty="0" smtClean="0"/>
              <a:t>连续重复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运算符的断言</a:t>
            </a:r>
            <a:endParaRPr lang="en-US" altLang="zh-CN" dirty="0" smtClean="0"/>
          </a:p>
          <a:p>
            <a:pPr algn="l"/>
            <a:r>
              <a:rPr lang="zh-CN" altLang="en-US" dirty="0"/>
              <a:t>场景：</a:t>
            </a:r>
            <a:endParaRPr lang="en-US" altLang="zh-CN" dirty="0"/>
          </a:p>
          <a:p>
            <a:pPr algn="l"/>
            <a:r>
              <a:rPr lang="zh-CN" altLang="en-US" dirty="0"/>
              <a:t>信号</a:t>
            </a:r>
            <a:r>
              <a:rPr lang="en-US" altLang="zh-CN" dirty="0"/>
              <a:t>a</a:t>
            </a:r>
            <a:r>
              <a:rPr lang="zh-CN" altLang="en-US" dirty="0"/>
              <a:t>在时钟上升沿跳变为高电平，接着</a:t>
            </a:r>
            <a:r>
              <a:rPr lang="zh-CN" altLang="en-US" dirty="0" smtClean="0"/>
              <a:t>从两个时钟周期后起，序列（</a:t>
            </a:r>
            <a:r>
              <a:rPr lang="en-US" altLang="zh-CN" dirty="0" smtClean="0"/>
              <a:t>b##[1:4]c</a:t>
            </a:r>
            <a:r>
              <a:rPr lang="zh-CN" altLang="en-US" dirty="0" smtClean="0"/>
              <a:t>）</a:t>
            </a:r>
            <a:r>
              <a:rPr lang="zh-CN" altLang="en-US" b="1" dirty="0" smtClean="0">
                <a:solidFill>
                  <a:srgbClr val="FF0000"/>
                </a:solidFill>
              </a:rPr>
              <a:t>连续</a:t>
            </a:r>
            <a:r>
              <a:rPr lang="zh-CN" altLang="en-US" b="1" dirty="0">
                <a:solidFill>
                  <a:srgbClr val="FF0000"/>
                </a:solidFill>
              </a:rPr>
              <a:t>出现</a:t>
            </a:r>
            <a:r>
              <a:rPr lang="zh-CN" altLang="en-US" b="1" dirty="0" smtClean="0">
                <a:solidFill>
                  <a:srgbClr val="FF0000"/>
                </a:solidFill>
              </a:rPr>
              <a:t>三个周期</a:t>
            </a:r>
            <a:r>
              <a:rPr lang="zh-CN" altLang="en-US" dirty="0" smtClean="0"/>
              <a:t>，然后再过两个</a:t>
            </a:r>
            <a:r>
              <a:rPr lang="zh-CN" altLang="en-US" dirty="0"/>
              <a:t>时钟</a:t>
            </a:r>
            <a:r>
              <a:rPr lang="zh-CN" altLang="en-US" dirty="0" smtClean="0"/>
              <a:t>周期</a:t>
            </a:r>
            <a:r>
              <a:rPr lang="en-US" altLang="zh-CN" dirty="0" smtClean="0"/>
              <a:t>d</a:t>
            </a:r>
            <a:r>
              <a:rPr lang="zh-CN" altLang="en-US" dirty="0" smtClean="0"/>
              <a:t>为高。</a:t>
            </a:r>
            <a:endParaRPr lang="en-US" altLang="zh-CN" dirty="0"/>
          </a:p>
          <a:p>
            <a:pPr algn="l"/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2026868"/>
            <a:ext cx="8667750" cy="1495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790" y="4104217"/>
            <a:ext cx="6391275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5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461963"/>
            <a:ext cx="9601199" cy="107219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断言进阶：蕴含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2785" y="2048930"/>
            <a:ext cx="7647991" cy="4333206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 smtClean="0"/>
              <a:t>蕴含示例：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使用</a:t>
            </a:r>
            <a:r>
              <a:rPr lang="zh-CN" altLang="en-US" b="1" dirty="0" smtClean="0">
                <a:solidFill>
                  <a:srgbClr val="FF0000"/>
                </a:solidFill>
              </a:rPr>
              <a:t>带延迟窗口序列</a:t>
            </a:r>
            <a:r>
              <a:rPr lang="zh-CN" altLang="en-US" dirty="0" smtClean="0"/>
              <a:t>连续重复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运算符的断言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上例波形：</a:t>
            </a:r>
            <a:r>
              <a:rPr lang="en-US" altLang="zh-CN" dirty="0" smtClean="0"/>
              <a:t>PS</a:t>
            </a:r>
            <a:r>
              <a:rPr lang="zh-CN" altLang="en-US" dirty="0" smtClean="0"/>
              <a:t>：序列之间默认是有</a:t>
            </a:r>
            <a:r>
              <a:rPr lang="en-US" altLang="zh-CN" dirty="0" smtClean="0"/>
              <a:t>1</a:t>
            </a:r>
            <a:r>
              <a:rPr lang="zh-CN" altLang="en-US" dirty="0" smtClean="0"/>
              <a:t>个周期间隔的；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82" y="3962786"/>
            <a:ext cx="1159192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461963"/>
            <a:ext cx="9601199" cy="107219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断言进阶：蕴含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2785" y="2048930"/>
            <a:ext cx="3351923" cy="4333206"/>
          </a:xfrm>
        </p:spPr>
        <p:txBody>
          <a:bodyPr>
            <a:normAutofit lnSpcReduction="10000"/>
          </a:bodyPr>
          <a:lstStyle/>
          <a:p>
            <a:pPr algn="l"/>
            <a:r>
              <a:rPr lang="zh-CN" altLang="en-US" dirty="0" smtClean="0"/>
              <a:t>蕴含示例：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使用可能性运算符和连续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重复运算符的断言</a:t>
            </a:r>
            <a:endParaRPr lang="en-US" altLang="zh-CN" dirty="0" smtClean="0"/>
          </a:p>
          <a:p>
            <a:pPr algn="l"/>
            <a:r>
              <a:rPr lang="zh-CN" altLang="en-US" dirty="0"/>
              <a:t>场景：</a:t>
            </a:r>
            <a:endParaRPr lang="en-US" altLang="zh-CN" dirty="0"/>
          </a:p>
          <a:p>
            <a:pPr algn="l"/>
            <a:r>
              <a:rPr lang="zh-CN" altLang="en-US" dirty="0"/>
              <a:t>信号</a:t>
            </a:r>
            <a:r>
              <a:rPr lang="en-US" altLang="zh-CN" dirty="0"/>
              <a:t>a</a:t>
            </a:r>
            <a:r>
              <a:rPr lang="zh-CN" altLang="en-US" dirty="0"/>
              <a:t>在时钟上升沿跳变为高电平，接着</a:t>
            </a:r>
            <a:r>
              <a:rPr lang="zh-CN" altLang="en-US" dirty="0" smtClean="0"/>
              <a:t>从两个时钟周期后起，信号</a:t>
            </a:r>
            <a:r>
              <a:rPr lang="en-US" altLang="zh-CN" dirty="0" smtClean="0"/>
              <a:t>b</a:t>
            </a:r>
            <a:r>
              <a:rPr lang="zh-CN" altLang="en-US" dirty="0" smtClean="0"/>
              <a:t>在信号</a:t>
            </a:r>
            <a:r>
              <a:rPr lang="en-US" altLang="zh-CN" dirty="0" smtClean="0"/>
              <a:t>c</a:t>
            </a:r>
            <a:r>
              <a:rPr lang="zh-CN" altLang="en-US" dirty="0" smtClean="0"/>
              <a:t>为高之前，至少</a:t>
            </a:r>
            <a:r>
              <a:rPr lang="zh-CN" altLang="en-US" b="1" dirty="0" smtClean="0">
                <a:solidFill>
                  <a:srgbClr val="FF0000"/>
                </a:solidFill>
              </a:rPr>
              <a:t>拉高</a:t>
            </a:r>
            <a:r>
              <a:rPr lang="en-US" altLang="zh-CN" b="1" dirty="0" smtClean="0">
                <a:solidFill>
                  <a:srgbClr val="FF0000"/>
                </a:solidFill>
              </a:rPr>
              <a:t>1</a:t>
            </a:r>
            <a:r>
              <a:rPr lang="zh-CN" altLang="en-US" b="1" dirty="0" smtClean="0">
                <a:solidFill>
                  <a:srgbClr val="FF0000"/>
                </a:solidFill>
              </a:rPr>
              <a:t>个周期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波形沿用上例。</a:t>
            </a:r>
            <a:endParaRPr lang="en-US" altLang="zh-CN" dirty="0"/>
          </a:p>
          <a:p>
            <a:pPr algn="l"/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350" y="2048930"/>
            <a:ext cx="7618834" cy="15144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708" y="4215533"/>
            <a:ext cx="656272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70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461963"/>
            <a:ext cx="9601199" cy="107219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断言进阶：蕴含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2785" y="2048930"/>
            <a:ext cx="4232988" cy="4333206"/>
          </a:xfrm>
        </p:spPr>
        <p:txBody>
          <a:bodyPr>
            <a:normAutofit lnSpcReduction="10000"/>
          </a:bodyPr>
          <a:lstStyle/>
          <a:p>
            <a:pPr algn="l"/>
            <a:r>
              <a:rPr lang="zh-CN" altLang="en-US" dirty="0" smtClean="0"/>
              <a:t>蕴含示例：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使用跟随重复运算符的断言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场景：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信号</a:t>
            </a:r>
            <a:r>
              <a:rPr lang="en-US" altLang="zh-CN" dirty="0" smtClean="0"/>
              <a:t>a</a:t>
            </a:r>
            <a:r>
              <a:rPr lang="zh-CN" altLang="en-US" dirty="0" smtClean="0"/>
              <a:t>在时钟上升沿跳变为高电平，接着从下一个时钟周期起，信号</a:t>
            </a:r>
            <a:r>
              <a:rPr lang="en-US" altLang="zh-CN" dirty="0" smtClean="0"/>
              <a:t>b</a:t>
            </a:r>
            <a:r>
              <a:rPr lang="zh-CN" altLang="en-US" b="1" dirty="0" smtClean="0">
                <a:solidFill>
                  <a:srgbClr val="FF0000"/>
                </a:solidFill>
              </a:rPr>
              <a:t>任意周期间隔内，累计三个时钟周期为高</a:t>
            </a:r>
            <a:r>
              <a:rPr lang="zh-CN" altLang="en-US" dirty="0" smtClean="0"/>
              <a:t>，然后下一个时钟周期</a:t>
            </a:r>
            <a:r>
              <a:rPr lang="en-US" altLang="zh-CN" dirty="0" smtClean="0"/>
              <a:t>c</a:t>
            </a:r>
            <a:r>
              <a:rPr lang="zh-CN" altLang="en-US" dirty="0" smtClean="0"/>
              <a:t>为高。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使用跟随重复运算符如右图所示：</a:t>
            </a:r>
            <a:endParaRPr lang="en-US" altLang="zh-CN" dirty="0" smtClean="0"/>
          </a:p>
          <a:p>
            <a:pPr algn="l"/>
            <a:r>
              <a:rPr lang="en-US" altLang="zh-CN" dirty="0" smtClean="0"/>
              <a:t>Ps</a:t>
            </a:r>
            <a:r>
              <a:rPr lang="zh-CN" altLang="en-US" dirty="0" smtClean="0"/>
              <a:t>：</a:t>
            </a:r>
            <a:r>
              <a:rPr lang="zh-CN" altLang="en-US" dirty="0"/>
              <a:t>第三</a:t>
            </a:r>
            <a:r>
              <a:rPr lang="zh-CN" altLang="en-US" dirty="0" smtClean="0"/>
              <a:t>个</a:t>
            </a:r>
            <a:r>
              <a:rPr lang="en-US" altLang="zh-CN" dirty="0" smtClean="0"/>
              <a:t>b</a:t>
            </a:r>
            <a:r>
              <a:rPr lang="zh-CN" altLang="en-US" dirty="0" smtClean="0"/>
              <a:t>为高检测成功后，</a:t>
            </a:r>
            <a:r>
              <a:rPr lang="zh-CN" altLang="en-US" b="1" dirty="0" smtClean="0">
                <a:solidFill>
                  <a:srgbClr val="FF0000"/>
                </a:solidFill>
              </a:rPr>
              <a:t>下一</a:t>
            </a:r>
            <a:r>
              <a:rPr lang="zh-CN" altLang="en-US" dirty="0" smtClean="0"/>
              <a:t>周期</a:t>
            </a:r>
            <a:r>
              <a:rPr lang="en-US" altLang="zh-CN" dirty="0" smtClean="0"/>
              <a:t>c</a:t>
            </a:r>
            <a:r>
              <a:rPr lang="zh-CN" altLang="en-US" dirty="0" smtClean="0"/>
              <a:t>应为高才能成功；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873" y="1786448"/>
            <a:ext cx="7239000" cy="1543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773" y="3880421"/>
            <a:ext cx="653415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588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461963"/>
            <a:ext cx="9601199" cy="107219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断言进阶：蕴含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2785" y="2048930"/>
            <a:ext cx="4232988" cy="4333206"/>
          </a:xfrm>
        </p:spPr>
        <p:txBody>
          <a:bodyPr>
            <a:normAutofit lnSpcReduction="10000"/>
          </a:bodyPr>
          <a:lstStyle/>
          <a:p>
            <a:pPr algn="l"/>
            <a:r>
              <a:rPr lang="zh-CN" altLang="en-US" dirty="0" smtClean="0"/>
              <a:t>蕴含示例：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使用非重复运算符的断言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场景：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信号</a:t>
            </a:r>
            <a:r>
              <a:rPr lang="en-US" altLang="zh-CN" dirty="0" smtClean="0"/>
              <a:t>a</a:t>
            </a:r>
            <a:r>
              <a:rPr lang="zh-CN" altLang="en-US" dirty="0" smtClean="0"/>
              <a:t>在时钟上升沿跳变为高电平，接着从下一个时钟周期起，信号</a:t>
            </a:r>
            <a:r>
              <a:rPr lang="en-US" altLang="zh-CN" dirty="0" smtClean="0"/>
              <a:t>b</a:t>
            </a:r>
            <a:r>
              <a:rPr lang="zh-CN" altLang="en-US" b="1" dirty="0" smtClean="0">
                <a:solidFill>
                  <a:srgbClr val="FF0000"/>
                </a:solidFill>
              </a:rPr>
              <a:t>任意周期间隔内，累计三个时钟周期为高</a:t>
            </a:r>
            <a:r>
              <a:rPr lang="zh-CN" altLang="en-US" dirty="0" smtClean="0"/>
              <a:t>，然后后面</a:t>
            </a:r>
            <a:r>
              <a:rPr lang="zh-CN" altLang="en-US" b="1" dirty="0" smtClean="0">
                <a:solidFill>
                  <a:srgbClr val="FF0000"/>
                </a:solidFill>
              </a:rPr>
              <a:t>任意</a:t>
            </a:r>
            <a:r>
              <a:rPr lang="zh-CN" altLang="en-US" dirty="0" smtClean="0"/>
              <a:t>时钟周期</a:t>
            </a:r>
            <a:r>
              <a:rPr lang="en-US" altLang="zh-CN" dirty="0" smtClean="0"/>
              <a:t>c</a:t>
            </a:r>
            <a:r>
              <a:rPr lang="zh-CN" altLang="en-US" dirty="0" smtClean="0"/>
              <a:t>为高。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使用</a:t>
            </a:r>
            <a:r>
              <a:rPr lang="zh-CN" altLang="en-US" b="1" dirty="0" smtClean="0">
                <a:solidFill>
                  <a:srgbClr val="FF0000"/>
                </a:solidFill>
              </a:rPr>
              <a:t>非连续重复运算符</a:t>
            </a:r>
            <a:r>
              <a:rPr lang="zh-CN" altLang="en-US" dirty="0" smtClean="0"/>
              <a:t>如右图所示：</a:t>
            </a:r>
            <a:endParaRPr lang="en-US" altLang="zh-CN" dirty="0" smtClean="0"/>
          </a:p>
          <a:p>
            <a:pPr algn="l"/>
            <a:r>
              <a:rPr lang="en-US" altLang="zh-CN" dirty="0" smtClean="0"/>
              <a:t>Ps</a:t>
            </a:r>
            <a:r>
              <a:rPr lang="zh-CN" altLang="en-US" dirty="0" smtClean="0"/>
              <a:t>：</a:t>
            </a:r>
            <a:r>
              <a:rPr lang="zh-CN" altLang="en-US" dirty="0"/>
              <a:t>第三</a:t>
            </a:r>
            <a:r>
              <a:rPr lang="zh-CN" altLang="en-US" dirty="0" smtClean="0"/>
              <a:t>个</a:t>
            </a:r>
            <a:r>
              <a:rPr lang="en-US" altLang="zh-CN" dirty="0" smtClean="0"/>
              <a:t>b</a:t>
            </a:r>
            <a:r>
              <a:rPr lang="zh-CN" altLang="en-US" dirty="0" smtClean="0"/>
              <a:t>为高检测成功后，后面</a:t>
            </a:r>
            <a:r>
              <a:rPr lang="zh-CN" altLang="en-US" b="1" dirty="0" smtClean="0">
                <a:solidFill>
                  <a:srgbClr val="FF0000"/>
                </a:solidFill>
              </a:rPr>
              <a:t>任一</a:t>
            </a:r>
            <a:r>
              <a:rPr lang="zh-CN" altLang="en-US" dirty="0" smtClean="0"/>
              <a:t>周期</a:t>
            </a:r>
            <a:r>
              <a:rPr lang="en-US" altLang="zh-CN" dirty="0" smtClean="0"/>
              <a:t>c</a:t>
            </a:r>
            <a:r>
              <a:rPr lang="zh-CN" altLang="en-US" dirty="0" smtClean="0"/>
              <a:t>为高即可成功；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260" y="1959578"/>
            <a:ext cx="6824663" cy="14954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773" y="4215533"/>
            <a:ext cx="657225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537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61963"/>
            <a:ext cx="9144000" cy="1072197"/>
          </a:xfrm>
        </p:spPr>
        <p:txBody>
          <a:bodyPr/>
          <a:lstStyle/>
          <a:p>
            <a:r>
              <a:rPr lang="zh-CN" altLang="en-US" dirty="0" smtClean="0"/>
              <a:t>断言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3529" y="1723514"/>
            <a:ext cx="4096326" cy="4273974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 smtClean="0"/>
              <a:t>断言在仿真器中的执行顺序？</a:t>
            </a:r>
            <a:endParaRPr lang="en-US" altLang="zh-CN" dirty="0"/>
          </a:p>
          <a:p>
            <a:pPr algn="l"/>
            <a:r>
              <a:rPr lang="zh-CN" altLang="en-US" dirty="0" smtClean="0"/>
              <a:t>表达式求值：在</a:t>
            </a:r>
            <a:r>
              <a:rPr lang="en-US" altLang="zh-CN" dirty="0" smtClean="0"/>
              <a:t>active</a:t>
            </a:r>
            <a:r>
              <a:rPr lang="zh-CN" altLang="en-US" dirty="0" smtClean="0"/>
              <a:t>阶段和</a:t>
            </a:r>
            <a:r>
              <a:rPr lang="en-US" altLang="zh-CN" dirty="0" smtClean="0"/>
              <a:t>reactive</a:t>
            </a:r>
            <a:r>
              <a:rPr lang="zh-CN" altLang="en-US" dirty="0" smtClean="0"/>
              <a:t>阶段之间执行；</a:t>
            </a:r>
            <a:endParaRPr lang="en-US" altLang="zh-CN" dirty="0"/>
          </a:p>
          <a:p>
            <a:pPr algn="l"/>
            <a:r>
              <a:rPr lang="zh-CN" altLang="en-US" dirty="0" smtClean="0"/>
              <a:t>评估：在</a:t>
            </a:r>
            <a:r>
              <a:rPr lang="en-US" altLang="zh-CN" dirty="0" smtClean="0"/>
              <a:t>reactive</a:t>
            </a:r>
            <a:r>
              <a:rPr lang="zh-CN" altLang="en-US" dirty="0" smtClean="0"/>
              <a:t>阶段评估属性成功或失败；</a:t>
            </a:r>
            <a:endParaRPr lang="en-US" altLang="zh-CN" dirty="0"/>
          </a:p>
          <a:p>
            <a:pPr algn="l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2" y="1677121"/>
            <a:ext cx="6077528" cy="47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0036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461963"/>
            <a:ext cx="9601199" cy="107219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断言进阶：蕴含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2784" y="2048930"/>
            <a:ext cx="9545215" cy="4333206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 smtClean="0"/>
              <a:t>蕴含示例：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使用非重复运算符的断言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上例波形</a:t>
            </a:r>
            <a:endParaRPr lang="en-US" altLang="zh-CN" dirty="0" smtClean="0"/>
          </a:p>
          <a:p>
            <a:pPr algn="l"/>
            <a:r>
              <a:rPr lang="en-US" altLang="zh-CN" dirty="0" smtClean="0"/>
              <a:t>PS</a:t>
            </a:r>
            <a:r>
              <a:rPr lang="zh-CN" altLang="en-US" dirty="0" smtClean="0"/>
              <a:t>：为增强理解，本</a:t>
            </a:r>
            <a:r>
              <a:rPr lang="en-US" altLang="zh-CN" dirty="0" smtClean="0"/>
              <a:t>case</a:t>
            </a:r>
            <a:r>
              <a:rPr lang="zh-CN" altLang="en-US" dirty="0" smtClean="0"/>
              <a:t>仿真时间从</a:t>
            </a:r>
            <a:r>
              <a:rPr lang="en-US" altLang="zh-CN" dirty="0" smtClean="0"/>
              <a:t>25clk</a:t>
            </a:r>
            <a:r>
              <a:rPr lang="zh-CN" altLang="en-US" dirty="0" smtClean="0"/>
              <a:t>延长至</a:t>
            </a:r>
            <a:r>
              <a:rPr lang="en-US" altLang="zh-CN" dirty="0" smtClean="0"/>
              <a:t>45clk</a:t>
            </a:r>
            <a:r>
              <a:rPr lang="zh-CN" altLang="en-US" dirty="0" smtClean="0"/>
              <a:t>，因此匹配数量等与前面例子截图有区别。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18" y="4215533"/>
            <a:ext cx="1156335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320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461963"/>
            <a:ext cx="9601199" cy="107219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断言进阶：蕴含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2785" y="2048930"/>
            <a:ext cx="4232988" cy="4333206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 smtClean="0"/>
              <a:t>蕴含示例：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使用</a:t>
            </a:r>
            <a:r>
              <a:rPr lang="en-US" altLang="zh-CN" dirty="0" smtClean="0"/>
              <a:t>and</a:t>
            </a:r>
            <a:r>
              <a:rPr lang="zh-CN" altLang="en-US" dirty="0" smtClean="0"/>
              <a:t>的断言</a:t>
            </a:r>
            <a:endParaRPr lang="en-US" altLang="zh-CN" dirty="0" smtClean="0"/>
          </a:p>
          <a:p>
            <a:pPr algn="l"/>
            <a:r>
              <a:rPr lang="zh-CN" altLang="en-US" dirty="0"/>
              <a:t>两</a:t>
            </a:r>
            <a:r>
              <a:rPr lang="zh-CN" altLang="en-US" dirty="0" smtClean="0"/>
              <a:t>个序列通过</a:t>
            </a:r>
            <a:r>
              <a:rPr lang="en-US" altLang="zh-CN" dirty="0" smtClean="0"/>
              <a:t>and</a:t>
            </a:r>
            <a:r>
              <a:rPr lang="zh-CN" altLang="en-US" dirty="0" smtClean="0"/>
              <a:t>逻辑组合；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当两个序列都成功时整个</a:t>
            </a:r>
            <a:r>
              <a:rPr lang="en-US" altLang="zh-CN" dirty="0" smtClean="0"/>
              <a:t>property</a:t>
            </a:r>
            <a:r>
              <a:rPr lang="zh-CN" altLang="en-US" dirty="0" smtClean="0"/>
              <a:t>才成功。</a:t>
            </a:r>
            <a:endParaRPr lang="en-US" altLang="zh-CN" dirty="0" smtClean="0"/>
          </a:p>
          <a:p>
            <a:pPr algn="l"/>
            <a:r>
              <a:rPr lang="zh-CN" altLang="en-US" dirty="0"/>
              <a:t>两</a:t>
            </a:r>
            <a:r>
              <a:rPr lang="zh-CN" altLang="en-US" dirty="0" smtClean="0"/>
              <a:t>个序列必须具有相同的起始点，但是可以有不同的结束点。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检验的起始点是第一个序列成功时的起始点；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1720772"/>
            <a:ext cx="532447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186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461963"/>
            <a:ext cx="9601199" cy="107219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断言进阶：蕴含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2784" y="2048930"/>
            <a:ext cx="3803779" cy="4333206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 smtClean="0"/>
              <a:t>蕴含示例：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使用</a:t>
            </a:r>
            <a:r>
              <a:rPr lang="en-US" altLang="zh-CN" dirty="0" smtClean="0"/>
              <a:t>and</a:t>
            </a:r>
            <a:r>
              <a:rPr lang="zh-CN" altLang="en-US" dirty="0" smtClean="0"/>
              <a:t>的断言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上例波形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33" y="1890615"/>
            <a:ext cx="6534150" cy="23641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35" y="4273417"/>
            <a:ext cx="1161097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81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461963"/>
            <a:ext cx="9601199" cy="107219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断言进阶：蕴含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2785" y="2048930"/>
            <a:ext cx="4232988" cy="4333206"/>
          </a:xfrm>
        </p:spPr>
        <p:txBody>
          <a:bodyPr>
            <a:normAutofit lnSpcReduction="10000"/>
          </a:bodyPr>
          <a:lstStyle/>
          <a:p>
            <a:pPr algn="l"/>
            <a:r>
              <a:rPr lang="zh-CN" altLang="en-US" dirty="0" smtClean="0"/>
              <a:t>蕴含示例：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使用</a:t>
            </a:r>
            <a:r>
              <a:rPr lang="en-US" altLang="zh-CN" dirty="0"/>
              <a:t>intersect</a:t>
            </a:r>
            <a:r>
              <a:rPr lang="zh-CN" altLang="en-US" dirty="0" smtClean="0"/>
              <a:t>的断言</a:t>
            </a:r>
            <a:endParaRPr lang="en-US" altLang="zh-CN" dirty="0" smtClean="0"/>
          </a:p>
          <a:p>
            <a:pPr algn="l"/>
            <a:r>
              <a:rPr lang="zh-CN" altLang="en-US" dirty="0"/>
              <a:t>两</a:t>
            </a:r>
            <a:r>
              <a:rPr lang="zh-CN" altLang="en-US" dirty="0" smtClean="0"/>
              <a:t>个序列通过</a:t>
            </a:r>
            <a:r>
              <a:rPr lang="en-US" altLang="zh-CN" dirty="0" smtClean="0"/>
              <a:t>intersect</a:t>
            </a:r>
            <a:r>
              <a:rPr lang="zh-CN" altLang="en-US" dirty="0" smtClean="0"/>
              <a:t>逻辑组合；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当两个序列都成功时整个</a:t>
            </a:r>
            <a:r>
              <a:rPr lang="en-US" altLang="zh-CN" dirty="0" smtClean="0"/>
              <a:t>property</a:t>
            </a:r>
            <a:r>
              <a:rPr lang="zh-CN" altLang="en-US" dirty="0" smtClean="0"/>
              <a:t>才成功。</a:t>
            </a:r>
            <a:endParaRPr lang="en-US" altLang="zh-CN" dirty="0" smtClean="0"/>
          </a:p>
          <a:p>
            <a:pPr algn="l"/>
            <a:r>
              <a:rPr lang="zh-CN" altLang="en-US" dirty="0"/>
              <a:t>两</a:t>
            </a:r>
            <a:r>
              <a:rPr lang="zh-CN" altLang="en-US" dirty="0" smtClean="0"/>
              <a:t>个序列必须具有相同的起始点，也必须有同的结束点，换句话说，两个序列长度必须相等。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波形同上例；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725" y="1534160"/>
            <a:ext cx="6181725" cy="3009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773" y="4768235"/>
            <a:ext cx="65532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921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461963"/>
            <a:ext cx="9601199" cy="107219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断言进阶：蕴含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2785" y="2048930"/>
            <a:ext cx="4232988" cy="4333206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 smtClean="0"/>
              <a:t>蕴含示例：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使用</a:t>
            </a:r>
            <a:r>
              <a:rPr lang="en-US" altLang="zh-CN" dirty="0"/>
              <a:t>intersect</a:t>
            </a:r>
            <a:r>
              <a:rPr lang="zh-CN" altLang="en-US" dirty="0" smtClean="0"/>
              <a:t>的断言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检测</a:t>
            </a:r>
            <a:r>
              <a:rPr lang="en-US" altLang="zh-CN" dirty="0" smtClean="0"/>
              <a:t>a</a:t>
            </a:r>
            <a:r>
              <a:rPr lang="zh-CN" altLang="en-US" dirty="0" smtClean="0"/>
              <a:t>为高后，</a:t>
            </a:r>
            <a:r>
              <a:rPr lang="en-US" altLang="zh-CN" dirty="0" smtClean="0"/>
              <a:t>b</a:t>
            </a:r>
            <a:r>
              <a:rPr lang="zh-CN" altLang="en-US" dirty="0" smtClean="0"/>
              <a:t>为高，最后</a:t>
            </a:r>
            <a:r>
              <a:rPr lang="en-US" altLang="zh-CN" dirty="0" smtClean="0"/>
              <a:t>c</a:t>
            </a:r>
            <a:r>
              <a:rPr lang="zh-CN" altLang="en-US" dirty="0" smtClean="0"/>
              <a:t>为高的序列；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通过带</a:t>
            </a:r>
            <a:r>
              <a:rPr lang="en-US" altLang="zh-CN" dirty="0" smtClean="0"/>
              <a:t>1[*2:5]</a:t>
            </a:r>
            <a:r>
              <a:rPr lang="zh-CN" altLang="en-US" dirty="0" smtClean="0"/>
              <a:t>的</a:t>
            </a:r>
            <a:r>
              <a:rPr lang="en-US" altLang="zh-CN" dirty="0" smtClean="0"/>
              <a:t>intersect</a:t>
            </a:r>
            <a:r>
              <a:rPr lang="zh-CN" altLang="en-US" dirty="0" smtClean="0"/>
              <a:t>运算符来限定在</a:t>
            </a:r>
            <a:r>
              <a:rPr lang="en-US" altLang="zh-CN" dirty="0" smtClean="0"/>
              <a:t>2~5</a:t>
            </a:r>
            <a:r>
              <a:rPr lang="zh-CN" altLang="en-US" dirty="0" smtClean="0"/>
              <a:t>个周期内完成检测；</a:t>
            </a:r>
            <a:r>
              <a:rPr lang="en-US" altLang="zh-CN" dirty="0" smtClean="0"/>
              <a:t>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3" y="4896516"/>
            <a:ext cx="11696700" cy="16668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285" y="1593612"/>
            <a:ext cx="5185488" cy="200639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9986" y="3679587"/>
            <a:ext cx="4072423" cy="138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6201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461963"/>
            <a:ext cx="9601199" cy="107219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断言进阶：蕴含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2785" y="2048930"/>
            <a:ext cx="4232988" cy="4333206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 smtClean="0"/>
              <a:t>蕴含示例：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使用</a:t>
            </a:r>
            <a:r>
              <a:rPr lang="en-US" altLang="zh-CN" dirty="0"/>
              <a:t>or</a:t>
            </a:r>
            <a:r>
              <a:rPr lang="zh-CN" altLang="en-US" dirty="0" smtClean="0"/>
              <a:t>的断言</a:t>
            </a:r>
            <a:endParaRPr lang="en-US" altLang="zh-CN" dirty="0" smtClean="0"/>
          </a:p>
          <a:p>
            <a:pPr algn="l"/>
            <a:r>
              <a:rPr lang="zh-CN" altLang="en-US" dirty="0"/>
              <a:t>两</a:t>
            </a:r>
            <a:r>
              <a:rPr lang="zh-CN" altLang="en-US" dirty="0" smtClean="0"/>
              <a:t>个序列通过</a:t>
            </a:r>
            <a:r>
              <a:rPr lang="en-US" altLang="zh-CN" dirty="0" smtClean="0"/>
              <a:t>or</a:t>
            </a:r>
            <a:r>
              <a:rPr lang="zh-CN" altLang="en-US" dirty="0" smtClean="0"/>
              <a:t>逻辑组合；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当两个序列中任一个成功时整个</a:t>
            </a:r>
            <a:r>
              <a:rPr lang="en-US" altLang="zh-CN" dirty="0" smtClean="0"/>
              <a:t>property</a:t>
            </a:r>
            <a:r>
              <a:rPr lang="zh-CN" altLang="en-US" dirty="0"/>
              <a:t>就</a:t>
            </a:r>
            <a:r>
              <a:rPr lang="zh-CN" altLang="en-US" dirty="0" smtClean="0"/>
              <a:t>成功。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波形同上例；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1534160"/>
            <a:ext cx="5372100" cy="30003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025" y="4687569"/>
            <a:ext cx="646747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630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461963"/>
            <a:ext cx="9601199" cy="107219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断言进阶：蕴含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2785" y="2048930"/>
            <a:ext cx="4232988" cy="4333206"/>
          </a:xfrm>
        </p:spPr>
        <p:txBody>
          <a:bodyPr>
            <a:normAutofit lnSpcReduction="10000"/>
          </a:bodyPr>
          <a:lstStyle/>
          <a:p>
            <a:pPr algn="l"/>
            <a:r>
              <a:rPr lang="zh-CN" altLang="en-US" dirty="0" smtClean="0"/>
              <a:t>蕴含示例：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使用</a:t>
            </a:r>
            <a:r>
              <a:rPr lang="en-US" altLang="zh-CN" dirty="0" err="1"/>
              <a:t>first_match</a:t>
            </a:r>
            <a:r>
              <a:rPr lang="zh-CN" altLang="en-US" dirty="0" smtClean="0"/>
              <a:t>的断言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使用了逻辑运算符的两个序列，在检查窗口内，可能出现同一个检查具有多个匹配的情况；</a:t>
            </a:r>
            <a:endParaRPr lang="en-US" altLang="zh-CN" dirty="0" smtClean="0"/>
          </a:p>
          <a:p>
            <a:pPr algn="l"/>
            <a:r>
              <a:rPr lang="en-US" altLang="zh-CN" dirty="0" err="1" smtClean="0"/>
              <a:t>First_match</a:t>
            </a:r>
            <a:r>
              <a:rPr lang="zh-CN" altLang="en-US" dirty="0" smtClean="0"/>
              <a:t>构造可以确保只用第一次序列匹配，而丢弃其他匹配；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当多个序列被组合到一起，其中只需时间窗内的第一次匹配来检验属性剩余的部分时很有用；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773" y="1897807"/>
            <a:ext cx="6632508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059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461963"/>
            <a:ext cx="9601199" cy="107219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断言进阶：蕴含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9560" y="1588868"/>
            <a:ext cx="4232988" cy="2438151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/>
              <a:t>a</a:t>
            </a:r>
            <a:r>
              <a:rPr lang="en-US" altLang="zh-CN" dirty="0" smtClean="0"/>
              <a:t> ##1 b | c ##2 d</a:t>
            </a:r>
          </a:p>
          <a:p>
            <a:pPr algn="l"/>
            <a:r>
              <a:rPr lang="en-US" altLang="zh-CN" dirty="0"/>
              <a:t>a </a:t>
            </a:r>
            <a:r>
              <a:rPr lang="en-US" altLang="zh-CN" dirty="0" smtClean="0"/>
              <a:t>##2 b | c ##3 d</a:t>
            </a:r>
          </a:p>
          <a:p>
            <a:pPr algn="l"/>
            <a:r>
              <a:rPr lang="en-US" altLang="zh-CN" dirty="0"/>
              <a:t>a </a:t>
            </a:r>
            <a:r>
              <a:rPr lang="en-US" altLang="zh-CN" dirty="0" smtClean="0"/>
              <a:t>##3 b | </a:t>
            </a:r>
            <a:r>
              <a:rPr lang="en-US" altLang="zh-CN" dirty="0"/>
              <a:t>c </a:t>
            </a:r>
            <a:r>
              <a:rPr lang="en-US" altLang="zh-CN" dirty="0" smtClean="0"/>
              <a:t>##4 d</a:t>
            </a:r>
          </a:p>
          <a:p>
            <a:pPr algn="l"/>
            <a:r>
              <a:rPr lang="en-US" altLang="zh-CN" dirty="0"/>
              <a:t>a </a:t>
            </a:r>
            <a:r>
              <a:rPr lang="en-US" altLang="zh-CN" dirty="0" smtClean="0"/>
              <a:t>##4 b | </a:t>
            </a:r>
            <a:r>
              <a:rPr lang="en-US" altLang="zh-CN" dirty="0"/>
              <a:t>c </a:t>
            </a:r>
            <a:r>
              <a:rPr lang="en-US" altLang="zh-CN" dirty="0" smtClean="0"/>
              <a:t>##5 d</a:t>
            </a:r>
          </a:p>
          <a:p>
            <a:pPr algn="l"/>
            <a:r>
              <a:rPr lang="en-US" altLang="zh-CN" dirty="0"/>
              <a:t>a </a:t>
            </a:r>
            <a:r>
              <a:rPr lang="en-US" altLang="zh-CN" dirty="0" smtClean="0"/>
              <a:t>##5 </a:t>
            </a:r>
            <a:r>
              <a:rPr lang="en-US" altLang="zh-CN" dirty="0"/>
              <a:t>b</a:t>
            </a:r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033" y="1431575"/>
            <a:ext cx="6372225" cy="2362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" y="3896360"/>
            <a:ext cx="1159192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0372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461963"/>
            <a:ext cx="9601199" cy="107219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断言进阶：蕴含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2785" y="2048930"/>
            <a:ext cx="4232988" cy="4333206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 smtClean="0"/>
              <a:t>蕴含示例：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使用</a:t>
            </a:r>
            <a:r>
              <a:rPr lang="en-US" altLang="zh-CN" dirty="0" smtClean="0"/>
              <a:t>throughout</a:t>
            </a:r>
            <a:r>
              <a:rPr lang="zh-CN" altLang="en-US" dirty="0" smtClean="0"/>
              <a:t>的断言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在检验序列的整个过程中，某个条件必须一直为真。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蕴含只在时钟沿检验前提条件一次，然后就开始检验后续算子部分，因此它不检查先行算子是否一直保持为真。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773" y="1662672"/>
            <a:ext cx="6481665" cy="1993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485" y="3724719"/>
            <a:ext cx="5438482" cy="13153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890" y="5077015"/>
            <a:ext cx="8716000" cy="169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883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461963"/>
            <a:ext cx="9601199" cy="107219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断言进阶：蕴含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2785" y="2048930"/>
            <a:ext cx="4232988" cy="3306841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 smtClean="0"/>
              <a:t>蕴含示例：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使用</a:t>
            </a:r>
            <a:r>
              <a:rPr lang="en-US" altLang="zh-CN" dirty="0" smtClean="0"/>
              <a:t>within</a:t>
            </a:r>
            <a:r>
              <a:rPr lang="zh-CN" altLang="en-US" dirty="0" smtClean="0"/>
              <a:t>的断言</a:t>
            </a:r>
            <a:endParaRPr lang="en-US" altLang="zh-CN" dirty="0" smtClean="0"/>
          </a:p>
          <a:p>
            <a:pPr algn="l"/>
            <a:r>
              <a:rPr lang="en-US" altLang="zh-CN" dirty="0" smtClean="0"/>
              <a:t>Within</a:t>
            </a:r>
            <a:r>
              <a:rPr lang="zh-CN" altLang="en-US" dirty="0" smtClean="0"/>
              <a:t>构造允许在一个序列中定义另一个序列。</a:t>
            </a:r>
            <a:endParaRPr lang="en-US" altLang="zh-CN" dirty="0" smtClean="0"/>
          </a:p>
          <a:p>
            <a:pPr algn="l"/>
            <a:r>
              <a:rPr lang="en-US" altLang="zh-CN" dirty="0" smtClean="0"/>
              <a:t>Seq1 within seq2</a:t>
            </a:r>
          </a:p>
          <a:p>
            <a:pPr algn="l"/>
            <a:r>
              <a:rPr lang="en-US" altLang="zh-CN" dirty="0" smtClean="0"/>
              <a:t>Seq1</a:t>
            </a:r>
            <a:r>
              <a:rPr lang="zh-CN" altLang="en-US" dirty="0" smtClean="0"/>
              <a:t>在</a:t>
            </a:r>
            <a:r>
              <a:rPr lang="en-US" altLang="zh-CN" dirty="0" smtClean="0"/>
              <a:t>seq2</a:t>
            </a:r>
            <a:r>
              <a:rPr lang="zh-CN" altLang="en-US" dirty="0" smtClean="0"/>
              <a:t>的开始到结束的范围内发生，</a:t>
            </a:r>
            <a:r>
              <a:rPr lang="en-US" altLang="zh-CN" dirty="0" smtClean="0"/>
              <a:t>seq1</a:t>
            </a:r>
            <a:r>
              <a:rPr lang="zh-CN" altLang="en-US" dirty="0" smtClean="0"/>
              <a:t>的起始点被</a:t>
            </a:r>
            <a:r>
              <a:rPr lang="en-US" altLang="zh-CN" dirty="0" smtClean="0"/>
              <a:t>seq2</a:t>
            </a:r>
            <a:r>
              <a:rPr lang="zh-CN" altLang="en-US" dirty="0" smtClean="0"/>
              <a:t>包含。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676" y="1704887"/>
            <a:ext cx="5674653" cy="22139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429" y="4089588"/>
            <a:ext cx="5676900" cy="11144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6588" y="5298310"/>
            <a:ext cx="9495842" cy="15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14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61963"/>
            <a:ext cx="9144000" cy="1072197"/>
          </a:xfrm>
        </p:spPr>
        <p:txBody>
          <a:bodyPr/>
          <a:lstStyle/>
          <a:p>
            <a:r>
              <a:rPr lang="zh-CN" altLang="en-US" dirty="0" smtClean="0"/>
              <a:t>断言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1" y="2194559"/>
            <a:ext cx="9601200" cy="4273974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 smtClean="0"/>
              <a:t>断言的作用是？</a:t>
            </a:r>
            <a:endParaRPr lang="en-US" altLang="zh-CN" dirty="0"/>
          </a:p>
          <a:p>
            <a:pPr algn="l"/>
            <a:r>
              <a:rPr lang="zh-CN" altLang="en-US" dirty="0" smtClean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）检查特定条件或事件序列的发生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）提供功能覆盖（</a:t>
            </a:r>
            <a:r>
              <a:rPr lang="en-US" altLang="zh-CN" dirty="0"/>
              <a:t>functional coverage</a:t>
            </a:r>
            <a:r>
              <a:rPr lang="zh-CN" altLang="en-US" dirty="0"/>
              <a:t>） ；</a:t>
            </a:r>
          </a:p>
          <a:p>
            <a:pPr algn="l"/>
            <a:endParaRPr lang="en-US" altLang="zh-CN" dirty="0" smtClean="0"/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03241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461963"/>
            <a:ext cx="9601199" cy="107219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断言进阶：蕴含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8141" y="1862320"/>
            <a:ext cx="4232988" cy="3306841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 smtClean="0"/>
              <a:t>蕴含示例：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使用内建系统函数的断言</a:t>
            </a:r>
            <a:endParaRPr lang="en-US" altLang="zh-CN" dirty="0" smtClean="0"/>
          </a:p>
          <a:p>
            <a:pPr algn="l"/>
            <a:r>
              <a:rPr lang="en-US" altLang="zh-CN" dirty="0" smtClean="0"/>
              <a:t>$</a:t>
            </a:r>
            <a:r>
              <a:rPr lang="en-US" altLang="zh-CN" dirty="0" err="1" smtClean="0"/>
              <a:t>onehot</a:t>
            </a:r>
            <a:r>
              <a:rPr lang="en-US" altLang="zh-CN" dirty="0" smtClean="0"/>
              <a:t>(expression)</a:t>
            </a:r>
            <a:r>
              <a:rPr lang="zh-CN" altLang="en-US" dirty="0" smtClean="0"/>
              <a:t>：检验表达式满足“</a:t>
            </a:r>
            <a:r>
              <a:rPr lang="en-US" altLang="zh-CN" dirty="0" smtClean="0"/>
              <a:t>one-hot</a:t>
            </a:r>
            <a:r>
              <a:rPr lang="zh-CN" altLang="en-US" dirty="0" smtClean="0"/>
              <a:t>”，在给定的时钟沿，表达式只有一位为高；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535" y="3955049"/>
            <a:ext cx="7267575" cy="15049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891" y="2048930"/>
            <a:ext cx="5448300" cy="16573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04" y="5590626"/>
            <a:ext cx="1159192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5942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461963"/>
            <a:ext cx="9601199" cy="107219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断言进阶：蕴含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8141" y="1862320"/>
            <a:ext cx="4232988" cy="3306841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 smtClean="0"/>
              <a:t>蕴含示例：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使用内建系统函数的断言</a:t>
            </a:r>
            <a:endParaRPr lang="en-US" altLang="zh-CN" dirty="0" smtClean="0"/>
          </a:p>
          <a:p>
            <a:pPr algn="l"/>
            <a:r>
              <a:rPr lang="en-US" altLang="zh-CN" dirty="0" smtClean="0"/>
              <a:t>$onehot0(expression)</a:t>
            </a:r>
            <a:r>
              <a:rPr lang="zh-CN" altLang="en-US" dirty="0" smtClean="0"/>
              <a:t>：检验表达式满足“</a:t>
            </a:r>
            <a:r>
              <a:rPr lang="en-US" altLang="zh-CN" dirty="0" smtClean="0"/>
              <a:t>zero one-hot</a:t>
            </a:r>
            <a:r>
              <a:rPr lang="zh-CN" altLang="en-US" dirty="0" smtClean="0"/>
              <a:t>”，在给定的时钟沿，表达式只有一位为高或者没有任何位为高；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928" y="3735867"/>
            <a:ext cx="7134225" cy="18478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736" y="1945712"/>
            <a:ext cx="5553075" cy="1714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04" y="5590626"/>
            <a:ext cx="1159192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326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461963"/>
            <a:ext cx="9601199" cy="107219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断言进阶：蕴含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8141" y="1862320"/>
            <a:ext cx="4232988" cy="3306841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 smtClean="0"/>
              <a:t>蕴含示例：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使用内建系统函数的断言</a:t>
            </a:r>
            <a:endParaRPr lang="en-US" altLang="zh-CN" dirty="0" smtClean="0"/>
          </a:p>
          <a:p>
            <a:pPr algn="l"/>
            <a:r>
              <a:rPr lang="en-US" altLang="zh-CN" dirty="0" smtClean="0"/>
              <a:t>$</a:t>
            </a:r>
            <a:r>
              <a:rPr lang="en-US" altLang="zh-CN" dirty="0" err="1" smtClean="0"/>
              <a:t>isunknown</a:t>
            </a:r>
            <a:r>
              <a:rPr lang="en-US" altLang="zh-CN" dirty="0" smtClean="0"/>
              <a:t>(expression)</a:t>
            </a:r>
            <a:r>
              <a:rPr lang="zh-CN" altLang="en-US" dirty="0" smtClean="0"/>
              <a:t>：检验表达式是否有任何位为</a:t>
            </a:r>
            <a:r>
              <a:rPr lang="en-US" altLang="zh-CN" dirty="0" smtClean="0"/>
              <a:t>x</a:t>
            </a:r>
            <a:r>
              <a:rPr lang="zh-CN" altLang="en-US" dirty="0" smtClean="0"/>
              <a:t>或</a:t>
            </a:r>
            <a:r>
              <a:rPr lang="en-US" altLang="zh-CN" dirty="0" smtClean="0"/>
              <a:t>z</a:t>
            </a:r>
            <a:r>
              <a:rPr lang="zh-CN" altLang="en-US" dirty="0" smtClean="0"/>
              <a:t>；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541" y="1655107"/>
            <a:ext cx="5791200" cy="1752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266" y="3469325"/>
            <a:ext cx="7172325" cy="20669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01" y="5515926"/>
            <a:ext cx="11544300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176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461963"/>
            <a:ext cx="9601199" cy="107219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断言进阶：蕴含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8141" y="1862320"/>
            <a:ext cx="4232988" cy="3306841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 smtClean="0"/>
              <a:t>蕴含示例：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使用内建系统函数的断言</a:t>
            </a:r>
            <a:endParaRPr lang="en-US" altLang="zh-CN" dirty="0" smtClean="0"/>
          </a:p>
          <a:p>
            <a:pPr algn="l"/>
            <a:r>
              <a:rPr lang="en-US" altLang="zh-CN" dirty="0" smtClean="0"/>
              <a:t>$</a:t>
            </a:r>
            <a:r>
              <a:rPr lang="en-US" altLang="zh-CN" dirty="0" err="1" smtClean="0"/>
              <a:t>countones</a:t>
            </a:r>
            <a:r>
              <a:rPr lang="en-US" altLang="zh-CN" dirty="0" smtClean="0"/>
              <a:t>(expression)</a:t>
            </a:r>
            <a:r>
              <a:rPr lang="zh-CN" altLang="en-US" dirty="0" smtClean="0"/>
              <a:t>：检验表达式中为高的位的数量；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129" y="1663542"/>
            <a:ext cx="6143625" cy="1676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776" y="3533984"/>
            <a:ext cx="6562725" cy="15144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849" y="5242501"/>
            <a:ext cx="115062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56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461963"/>
            <a:ext cx="9601199" cy="107219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断言进阶：蕴含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8141" y="1862320"/>
            <a:ext cx="4232988" cy="3306841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 smtClean="0"/>
              <a:t>蕴含示例：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使用</a:t>
            </a:r>
            <a:r>
              <a:rPr lang="en-US" altLang="zh-CN" dirty="0" smtClean="0"/>
              <a:t>disable</a:t>
            </a:r>
            <a:r>
              <a:rPr lang="zh-CN" altLang="en-US" dirty="0" smtClean="0"/>
              <a:t>的断言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如果一些条件为真，我们不想执行断言检验。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比如在复位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有效情况下，</a:t>
            </a:r>
            <a:endParaRPr lang="en-US" altLang="zh-CN" dirty="0" smtClean="0"/>
          </a:p>
          <a:p>
            <a:pPr algn="l"/>
            <a:r>
              <a:rPr lang="zh-CN" altLang="en-US" dirty="0"/>
              <a:t>不</a:t>
            </a:r>
            <a:r>
              <a:rPr lang="zh-CN" altLang="en-US" dirty="0" smtClean="0"/>
              <a:t>执行。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701" y="1686711"/>
            <a:ext cx="5138057" cy="171419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4945560"/>
            <a:ext cx="11601450" cy="15716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635" y="3607750"/>
            <a:ext cx="843915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8001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461963"/>
            <a:ext cx="9601199" cy="107219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断言进阶：蕴含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8141" y="1862320"/>
            <a:ext cx="4232988" cy="3306841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 smtClean="0"/>
              <a:t>蕴含示例：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使用</a:t>
            </a:r>
            <a:r>
              <a:rPr lang="en-US" altLang="zh-CN" dirty="0" smtClean="0"/>
              <a:t>if/else</a:t>
            </a:r>
            <a:r>
              <a:rPr lang="zh-CN" altLang="en-US" dirty="0" smtClean="0"/>
              <a:t>的断言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如果一些条件为真，我们不想执行断言检验。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比如在复位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有效情况下，</a:t>
            </a:r>
            <a:endParaRPr lang="en-US" altLang="zh-CN" dirty="0" smtClean="0"/>
          </a:p>
          <a:p>
            <a:pPr algn="l"/>
            <a:r>
              <a:rPr lang="zh-CN" altLang="en-US" dirty="0"/>
              <a:t>不</a:t>
            </a:r>
            <a:r>
              <a:rPr lang="zh-CN" altLang="en-US" dirty="0" smtClean="0"/>
              <a:t>执行。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701" y="1686711"/>
            <a:ext cx="5138057" cy="171419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4945560"/>
            <a:ext cx="11601450" cy="15716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635" y="3607750"/>
            <a:ext cx="843915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5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61963"/>
            <a:ext cx="9144000" cy="1072197"/>
          </a:xfrm>
        </p:spPr>
        <p:txBody>
          <a:bodyPr/>
          <a:lstStyle/>
          <a:p>
            <a:r>
              <a:rPr lang="zh-CN" altLang="en-US" dirty="0" smtClean="0"/>
              <a:t>断言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1" y="2194559"/>
            <a:ext cx="9601200" cy="4273974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 smtClean="0"/>
              <a:t>断言有哪些种类？</a:t>
            </a:r>
            <a:endParaRPr lang="en-US" altLang="zh-CN" dirty="0" smtClean="0"/>
          </a:p>
          <a:p>
            <a:pPr algn="l"/>
            <a:r>
              <a:rPr lang="zh-CN" altLang="en-US" dirty="0"/>
              <a:t>即时</a:t>
            </a:r>
            <a:r>
              <a:rPr lang="zh-CN" altLang="en-US" dirty="0" smtClean="0"/>
              <a:t>断言（</a:t>
            </a:r>
            <a:r>
              <a:rPr lang="en-US" altLang="zh-CN" b="1" dirty="0"/>
              <a:t>Immediate Assertions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algn="l"/>
            <a:r>
              <a:rPr lang="zh-CN" altLang="en-US" dirty="0"/>
              <a:t>即时</a:t>
            </a:r>
            <a:r>
              <a:rPr lang="zh-CN" altLang="en-US" dirty="0" smtClean="0"/>
              <a:t>断言</a:t>
            </a:r>
            <a:r>
              <a:rPr lang="zh-CN" altLang="en-US" dirty="0"/>
              <a:t>在当前仿真时间检查条件</a:t>
            </a:r>
            <a:r>
              <a:rPr lang="zh-CN" altLang="en-US" dirty="0" smtClean="0"/>
              <a:t>，基于事件的变化，表达式的计算就像</a:t>
            </a:r>
            <a:r>
              <a:rPr lang="en-US" altLang="zh-CN" dirty="0" err="1" smtClean="0"/>
              <a:t>verilog</a:t>
            </a:r>
            <a:r>
              <a:rPr lang="zh-CN" altLang="en-US" dirty="0" smtClean="0"/>
              <a:t>中的组合逻辑赋值，是立即计算的，不是时序相关的。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并发断言（</a:t>
            </a:r>
            <a:r>
              <a:rPr lang="en-US" altLang="zh-CN" b="1" dirty="0"/>
              <a:t>Concurrent Assertions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algn="l"/>
            <a:r>
              <a:rPr lang="zh-CN" altLang="en-US" dirty="0"/>
              <a:t>并发</a:t>
            </a:r>
            <a:r>
              <a:rPr lang="zh-CN" altLang="en-US" dirty="0" smtClean="0"/>
              <a:t>断言基于时钟周期，在时钟边沿根据变量的采样值计算表达式。可以</a:t>
            </a:r>
            <a:r>
              <a:rPr lang="zh-CN" altLang="en-US" dirty="0"/>
              <a:t>认为是一个连续运行的模块，为整个仿真过程检查信号，所以需要在并发断言内指定一个采样时钟。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81038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61963"/>
            <a:ext cx="9144000" cy="1072197"/>
          </a:xfrm>
        </p:spPr>
        <p:txBody>
          <a:bodyPr/>
          <a:lstStyle/>
          <a:p>
            <a:r>
              <a:rPr lang="zh-CN" altLang="en-US" dirty="0"/>
              <a:t>即时</a:t>
            </a:r>
            <a:r>
              <a:rPr lang="zh-CN" altLang="en-US" dirty="0" smtClean="0"/>
              <a:t>断言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1" y="1714272"/>
            <a:ext cx="9601200" cy="4273974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/>
              <a:t>即时</a:t>
            </a:r>
            <a:r>
              <a:rPr lang="zh-CN" altLang="en-US" dirty="0" smtClean="0"/>
              <a:t>断言在哪里执行？</a:t>
            </a:r>
            <a:endParaRPr lang="en-US" altLang="zh-CN" dirty="0"/>
          </a:p>
          <a:p>
            <a:pPr algn="l"/>
            <a:r>
              <a:rPr lang="zh-CN" altLang="en-US" dirty="0" smtClean="0"/>
              <a:t>即时断言必须放在过程块运行，具体为：</a:t>
            </a:r>
            <a:endParaRPr lang="en-US" altLang="zh-CN" dirty="0" smtClean="0"/>
          </a:p>
          <a:p>
            <a:pPr algn="l"/>
            <a:r>
              <a:rPr lang="en-US" altLang="zh-CN" b="1" dirty="0" smtClean="0"/>
              <a:t>Verilog</a:t>
            </a:r>
            <a:r>
              <a:rPr lang="zh-CN" altLang="en-US" b="1" dirty="0" smtClean="0"/>
              <a:t>：</a:t>
            </a:r>
            <a:endParaRPr lang="en-US" altLang="zh-CN" b="1" dirty="0" smtClean="0"/>
          </a:p>
          <a:p>
            <a:pPr algn="l"/>
            <a:r>
              <a:rPr lang="en-US" altLang="zh-CN" dirty="0"/>
              <a:t>i</a:t>
            </a:r>
            <a:r>
              <a:rPr lang="en-US" altLang="zh-CN" dirty="0" smtClean="0"/>
              <a:t>nitial </a:t>
            </a:r>
            <a:r>
              <a:rPr lang="zh-CN" altLang="en-US" dirty="0" smtClean="0"/>
              <a:t>过程块、</a:t>
            </a:r>
            <a:r>
              <a:rPr lang="en-US" altLang="zh-CN" dirty="0" smtClean="0"/>
              <a:t>always </a:t>
            </a:r>
            <a:r>
              <a:rPr lang="zh-CN" altLang="en-US" dirty="0" smtClean="0"/>
              <a:t>过程块</a:t>
            </a:r>
            <a:endParaRPr lang="en-US" altLang="zh-CN" dirty="0" smtClean="0"/>
          </a:p>
          <a:p>
            <a:pPr algn="l"/>
            <a:r>
              <a:rPr lang="en-US" altLang="zh-CN" b="1" dirty="0" err="1" smtClean="0"/>
              <a:t>Systemverilog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algn="l"/>
            <a:r>
              <a:rPr lang="en-US" altLang="zh-CN" dirty="0" err="1"/>
              <a:t>a</a:t>
            </a:r>
            <a:r>
              <a:rPr lang="en-US" altLang="zh-CN" dirty="0" err="1" smtClean="0"/>
              <a:t>lways_comb</a:t>
            </a:r>
            <a:r>
              <a:rPr lang="zh-CN" altLang="en-US" dirty="0" smtClean="0"/>
              <a:t>过程块、</a:t>
            </a:r>
            <a:r>
              <a:rPr lang="en-US" altLang="zh-CN" dirty="0" err="1" smtClean="0"/>
              <a:t>always_latch</a:t>
            </a:r>
            <a:r>
              <a:rPr lang="zh-CN" altLang="en-US" dirty="0" smtClean="0"/>
              <a:t>过程块、</a:t>
            </a:r>
            <a:r>
              <a:rPr lang="en-US" altLang="zh-CN" dirty="0" err="1" smtClean="0"/>
              <a:t>always_ff</a:t>
            </a:r>
            <a:r>
              <a:rPr lang="zh-CN" altLang="en-US" dirty="0" smtClean="0"/>
              <a:t>过程</a:t>
            </a:r>
            <a:r>
              <a:rPr lang="zh-CN" altLang="en-US" dirty="0"/>
              <a:t>块</a:t>
            </a:r>
            <a:endParaRPr lang="en-US" altLang="zh-CN" dirty="0"/>
          </a:p>
          <a:p>
            <a:pPr algn="l"/>
            <a:r>
              <a:rPr lang="en-US" altLang="zh-CN" dirty="0"/>
              <a:t>t</a:t>
            </a:r>
            <a:r>
              <a:rPr lang="en-US" altLang="zh-CN" dirty="0" smtClean="0"/>
              <a:t>ask</a:t>
            </a:r>
            <a:r>
              <a:rPr lang="zh-CN" altLang="en-US" dirty="0" smtClean="0"/>
              <a:t>过程块、</a:t>
            </a:r>
            <a:r>
              <a:rPr lang="en-US" altLang="zh-CN" dirty="0" smtClean="0"/>
              <a:t>function</a:t>
            </a:r>
            <a:r>
              <a:rPr lang="zh-CN" altLang="en-US" dirty="0" smtClean="0"/>
              <a:t>过程块</a:t>
            </a:r>
            <a:endParaRPr lang="en-US" altLang="zh-CN" dirty="0"/>
          </a:p>
          <a:p>
            <a:pPr algn="l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4243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61963"/>
            <a:ext cx="9144000" cy="1072197"/>
          </a:xfrm>
        </p:spPr>
        <p:txBody>
          <a:bodyPr/>
          <a:lstStyle/>
          <a:p>
            <a:r>
              <a:rPr lang="zh-CN" altLang="en-US" dirty="0"/>
              <a:t>即时</a:t>
            </a:r>
            <a:r>
              <a:rPr lang="zh-CN" altLang="en-US" dirty="0" smtClean="0"/>
              <a:t>断言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1" y="1714272"/>
            <a:ext cx="2960254" cy="427397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zh-CN" altLang="en-US" dirty="0"/>
              <a:t>即时</a:t>
            </a:r>
            <a:r>
              <a:rPr lang="zh-CN" altLang="en-US" dirty="0" smtClean="0"/>
              <a:t>断言示例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</a:t>
            </a:r>
            <a:endParaRPr lang="en-US" altLang="zh-CN" dirty="0"/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zh-CN" dirty="0" smtClean="0"/>
              <a:t>0</a:t>
            </a:r>
            <a:r>
              <a:rPr lang="zh-CN" altLang="en-US" dirty="0" smtClean="0"/>
              <a:t>时刻点：</a:t>
            </a:r>
            <a:r>
              <a:rPr lang="en-US" altLang="zh-CN" dirty="0" err="1" smtClean="0"/>
              <a:t>always_comb</a:t>
            </a:r>
            <a:r>
              <a:rPr lang="zh-CN" altLang="en-US" dirty="0" smtClean="0"/>
              <a:t>启动，第一行打印；</a:t>
            </a:r>
            <a:endParaRPr lang="en-US" altLang="zh-CN" dirty="0" smtClean="0"/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zh-CN" dirty="0"/>
              <a:t>1</a:t>
            </a:r>
            <a:r>
              <a:rPr lang="zh-CN" altLang="en-US" dirty="0"/>
              <a:t>时刻点：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同时变化，</a:t>
            </a:r>
            <a:r>
              <a:rPr lang="en-US" altLang="zh-CN" dirty="0" err="1"/>
              <a:t>always_comb</a:t>
            </a:r>
            <a:r>
              <a:rPr lang="zh-CN" altLang="en-US" dirty="0"/>
              <a:t>启动，但断言失败，打印第二行；</a:t>
            </a:r>
            <a:endParaRPr lang="en-US" altLang="zh-CN" dirty="0"/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zh-CN" dirty="0"/>
              <a:t>2</a:t>
            </a:r>
            <a:r>
              <a:rPr lang="zh-CN" altLang="en-US" dirty="0"/>
              <a:t>时刻点：</a:t>
            </a:r>
            <a:r>
              <a:rPr lang="en-US" altLang="zh-CN" dirty="0"/>
              <a:t>a=1</a:t>
            </a:r>
            <a:r>
              <a:rPr lang="zh-CN" altLang="en-US" dirty="0"/>
              <a:t>，</a:t>
            </a:r>
            <a:r>
              <a:rPr lang="en-US" altLang="zh-CN" dirty="0"/>
              <a:t>b=0</a:t>
            </a:r>
            <a:r>
              <a:rPr lang="zh-CN" altLang="en-US" dirty="0"/>
              <a:t>，</a:t>
            </a:r>
            <a:r>
              <a:rPr lang="en-US" altLang="zh-CN" dirty="0" err="1"/>
              <a:t>always_comb</a:t>
            </a:r>
            <a:r>
              <a:rPr lang="zh-CN" altLang="en-US" dirty="0"/>
              <a:t>再次启动，打印第三行；</a:t>
            </a:r>
            <a:endParaRPr lang="en-US" altLang="zh-CN" dirty="0"/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3</a:t>
            </a:r>
            <a:r>
              <a:rPr lang="zh-CN" altLang="en-US" dirty="0"/>
              <a:t>时刻点：断言成功，打印最后一句；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711" y="1529552"/>
            <a:ext cx="7301634" cy="35689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711" y="5317840"/>
            <a:ext cx="610552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985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EEACA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3191</TotalTime>
  <Words>3460</Words>
  <Application>Microsoft Office PowerPoint</Application>
  <PresentationFormat>宽屏</PresentationFormat>
  <Paragraphs>360</Paragraphs>
  <Slides>65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70" baseType="lpstr">
      <vt:lpstr>等线</vt:lpstr>
      <vt:lpstr>等线 Light</vt:lpstr>
      <vt:lpstr>Arial</vt:lpstr>
      <vt:lpstr>Wingdings</vt:lpstr>
      <vt:lpstr>Office 主题​​</vt:lpstr>
      <vt:lpstr>断言</vt:lpstr>
      <vt:lpstr>断言</vt:lpstr>
      <vt:lpstr>断言</vt:lpstr>
      <vt:lpstr>断言</vt:lpstr>
      <vt:lpstr>断言</vt:lpstr>
      <vt:lpstr>断言</vt:lpstr>
      <vt:lpstr>断言</vt:lpstr>
      <vt:lpstr>即时断言</vt:lpstr>
      <vt:lpstr>即时断言</vt:lpstr>
      <vt:lpstr>即时断言</vt:lpstr>
      <vt:lpstr>并发断言</vt:lpstr>
      <vt:lpstr>并发断言</vt:lpstr>
      <vt:lpstr>并发断言</vt:lpstr>
      <vt:lpstr>断言进阶：sequence&amp;property</vt:lpstr>
      <vt:lpstr>断言进阶：sequence&amp;property</vt:lpstr>
      <vt:lpstr>断言进阶：sequence&amp;property</vt:lpstr>
      <vt:lpstr>断言进阶：sequence&amp;property</vt:lpstr>
      <vt:lpstr>断言进阶：sequence&amp;property</vt:lpstr>
      <vt:lpstr>断言进阶：sequence&amp;property</vt:lpstr>
      <vt:lpstr>断言进阶：sequence&amp;property</vt:lpstr>
      <vt:lpstr>断言进阶：sequence&amp;property</vt:lpstr>
      <vt:lpstr>断言进阶：sequence&amp;property</vt:lpstr>
      <vt:lpstr>断言进阶：蕴含</vt:lpstr>
      <vt:lpstr>断言进阶：蕴含</vt:lpstr>
      <vt:lpstr>断言进阶：交叠蕴含</vt:lpstr>
      <vt:lpstr>断言进阶：非交叠蕴含</vt:lpstr>
      <vt:lpstr>断言进阶：蕴含</vt:lpstr>
      <vt:lpstr>断言进阶：蕴含</vt:lpstr>
      <vt:lpstr>断言进阶：蕴含</vt:lpstr>
      <vt:lpstr>断言进阶：蕴含</vt:lpstr>
      <vt:lpstr>断言进阶：蕴含</vt:lpstr>
      <vt:lpstr>断言进阶：蕴含</vt:lpstr>
      <vt:lpstr>断言进阶：蕴含</vt:lpstr>
      <vt:lpstr>断言进阶：蕴含</vt:lpstr>
      <vt:lpstr>断言进阶：蕴含</vt:lpstr>
      <vt:lpstr>断言进阶：蕴含</vt:lpstr>
      <vt:lpstr>断言进阶：蕴含</vt:lpstr>
      <vt:lpstr>断言进阶：蕴含</vt:lpstr>
      <vt:lpstr>断言进阶：蕴含</vt:lpstr>
      <vt:lpstr>断言进阶：蕴含</vt:lpstr>
      <vt:lpstr>断言进阶：蕴含</vt:lpstr>
      <vt:lpstr>断言进阶：蕴含</vt:lpstr>
      <vt:lpstr>断言进阶：蕴含</vt:lpstr>
      <vt:lpstr>断言进阶：蕴含</vt:lpstr>
      <vt:lpstr>断言进阶：蕴含</vt:lpstr>
      <vt:lpstr>断言进阶：蕴含</vt:lpstr>
      <vt:lpstr>断言进阶：蕴含</vt:lpstr>
      <vt:lpstr>断言进阶：蕴含</vt:lpstr>
      <vt:lpstr>断言进阶：蕴含</vt:lpstr>
      <vt:lpstr>断言进阶：蕴含</vt:lpstr>
      <vt:lpstr>断言进阶：蕴含</vt:lpstr>
      <vt:lpstr>断言进阶：蕴含</vt:lpstr>
      <vt:lpstr>断言进阶：蕴含</vt:lpstr>
      <vt:lpstr>断言进阶：蕴含</vt:lpstr>
      <vt:lpstr>断言进阶：蕴含</vt:lpstr>
      <vt:lpstr>断言进阶：蕴含</vt:lpstr>
      <vt:lpstr>断言进阶：蕴含</vt:lpstr>
      <vt:lpstr>断言进阶：蕴含</vt:lpstr>
      <vt:lpstr>断言进阶：蕴含</vt:lpstr>
      <vt:lpstr>断言进阶：蕴含</vt:lpstr>
      <vt:lpstr>断言进阶：蕴含</vt:lpstr>
      <vt:lpstr>断言进阶：蕴含</vt:lpstr>
      <vt:lpstr>断言进阶：蕴含</vt:lpstr>
      <vt:lpstr>断言进阶：蕴含</vt:lpstr>
      <vt:lpstr>断言进阶：蕴含</vt:lpstr>
    </vt:vector>
  </TitlesOfParts>
  <Company>成都市深思创芯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测试点分解</dc:title>
  <dc:creator>wcc; 武长春</dc:creator>
  <cp:lastModifiedBy>wcc</cp:lastModifiedBy>
  <cp:revision>395</cp:revision>
  <dcterms:created xsi:type="dcterms:W3CDTF">2019-01-21T02:08:35Z</dcterms:created>
  <dcterms:modified xsi:type="dcterms:W3CDTF">2021-07-14T08:54:32Z</dcterms:modified>
</cp:coreProperties>
</file>